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8.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7"/>
  </p:notesMasterIdLst>
  <p:sldIdLst>
    <p:sldId id="355" r:id="rId2"/>
    <p:sldId id="279" r:id="rId3"/>
    <p:sldId id="280" r:id="rId4"/>
    <p:sldId id="356" r:id="rId5"/>
    <p:sldId id="357" r:id="rId6"/>
    <p:sldId id="320" r:id="rId7"/>
    <p:sldId id="339" r:id="rId8"/>
    <p:sldId id="324" r:id="rId9"/>
    <p:sldId id="323" r:id="rId10"/>
    <p:sldId id="326" r:id="rId11"/>
    <p:sldId id="358" r:id="rId12"/>
    <p:sldId id="310" r:id="rId13"/>
    <p:sldId id="317" r:id="rId14"/>
    <p:sldId id="325" r:id="rId15"/>
    <p:sldId id="337" r:id="rId16"/>
    <p:sldId id="290" r:id="rId17"/>
    <p:sldId id="306" r:id="rId18"/>
    <p:sldId id="312" r:id="rId19"/>
    <p:sldId id="313" r:id="rId20"/>
    <p:sldId id="314" r:id="rId21"/>
    <p:sldId id="315" r:id="rId22"/>
    <p:sldId id="293" r:id="rId23"/>
    <p:sldId id="289" r:id="rId24"/>
    <p:sldId id="270" r:id="rId25"/>
    <p:sldId id="359" r:id="rId26"/>
    <p:sldId id="269" r:id="rId27"/>
    <p:sldId id="327" r:id="rId28"/>
    <p:sldId id="360" r:id="rId29"/>
    <p:sldId id="292" r:id="rId30"/>
    <p:sldId id="283" r:id="rId31"/>
    <p:sldId id="277" r:id="rId32"/>
    <p:sldId id="287" r:id="rId33"/>
    <p:sldId id="361" r:id="rId34"/>
    <p:sldId id="338" r:id="rId35"/>
    <p:sldId id="284" r:id="rId36"/>
    <p:sldId id="260" r:id="rId37"/>
    <p:sldId id="351" r:id="rId38"/>
    <p:sldId id="256" r:id="rId39"/>
    <p:sldId id="316" r:id="rId40"/>
    <p:sldId id="271" r:id="rId41"/>
    <p:sldId id="274" r:id="rId42"/>
    <p:sldId id="296" r:id="rId43"/>
    <p:sldId id="268" r:id="rId44"/>
    <p:sldId id="350" r:id="rId45"/>
    <p:sldId id="258" r:id="rId46"/>
    <p:sldId id="352" r:id="rId47"/>
    <p:sldId id="257" r:id="rId48"/>
    <p:sldId id="353" r:id="rId49"/>
    <p:sldId id="354" r:id="rId50"/>
    <p:sldId id="266" r:id="rId51"/>
    <p:sldId id="262" r:id="rId52"/>
    <p:sldId id="259" r:id="rId53"/>
    <p:sldId id="281" r:id="rId54"/>
    <p:sldId id="282" r:id="rId55"/>
    <p:sldId id="362" r:id="rId56"/>
  </p:sldIdLst>
  <p:sldSz cx="28803600" cy="16203613"/>
  <p:notesSz cx="6858000" cy="9144000"/>
  <p:custDataLst>
    <p:tags r:id="rId58"/>
  </p:custDataLst>
  <p:defaultTextStyle>
    <a:defPPr>
      <a:defRPr lang="en-US"/>
    </a:defPPr>
    <a:lvl1pPr marL="0" algn="l" defTabSz="1439914" rtl="0" eaLnBrk="1" latinLnBrk="0" hangingPunct="1">
      <a:defRPr sz="5700" kern="1200">
        <a:solidFill>
          <a:schemeClr val="tx1"/>
        </a:solidFill>
        <a:latin typeface="+mn-lt"/>
        <a:ea typeface="+mn-ea"/>
        <a:cs typeface="+mn-cs"/>
      </a:defRPr>
    </a:lvl1pPr>
    <a:lvl2pPr marL="1439914" algn="l" defTabSz="1439914" rtl="0" eaLnBrk="1" latinLnBrk="0" hangingPunct="1">
      <a:defRPr sz="5700" kern="1200">
        <a:solidFill>
          <a:schemeClr val="tx1"/>
        </a:solidFill>
        <a:latin typeface="+mn-lt"/>
        <a:ea typeface="+mn-ea"/>
        <a:cs typeface="+mn-cs"/>
      </a:defRPr>
    </a:lvl2pPr>
    <a:lvl3pPr marL="2879825" algn="l" defTabSz="1439914" rtl="0" eaLnBrk="1" latinLnBrk="0" hangingPunct="1">
      <a:defRPr sz="5700" kern="1200">
        <a:solidFill>
          <a:schemeClr val="tx1"/>
        </a:solidFill>
        <a:latin typeface="+mn-lt"/>
        <a:ea typeface="+mn-ea"/>
        <a:cs typeface="+mn-cs"/>
      </a:defRPr>
    </a:lvl3pPr>
    <a:lvl4pPr marL="4319735" algn="l" defTabSz="1439914" rtl="0" eaLnBrk="1" latinLnBrk="0" hangingPunct="1">
      <a:defRPr sz="5700" kern="1200">
        <a:solidFill>
          <a:schemeClr val="tx1"/>
        </a:solidFill>
        <a:latin typeface="+mn-lt"/>
        <a:ea typeface="+mn-ea"/>
        <a:cs typeface="+mn-cs"/>
      </a:defRPr>
    </a:lvl4pPr>
    <a:lvl5pPr marL="5759649" algn="l" defTabSz="1439914" rtl="0" eaLnBrk="1" latinLnBrk="0" hangingPunct="1">
      <a:defRPr sz="5700" kern="1200">
        <a:solidFill>
          <a:schemeClr val="tx1"/>
        </a:solidFill>
        <a:latin typeface="+mn-lt"/>
        <a:ea typeface="+mn-ea"/>
        <a:cs typeface="+mn-cs"/>
      </a:defRPr>
    </a:lvl5pPr>
    <a:lvl6pPr marL="7199563" algn="l" defTabSz="1439914" rtl="0" eaLnBrk="1" latinLnBrk="0" hangingPunct="1">
      <a:defRPr sz="5700" kern="1200">
        <a:solidFill>
          <a:schemeClr val="tx1"/>
        </a:solidFill>
        <a:latin typeface="+mn-lt"/>
        <a:ea typeface="+mn-ea"/>
        <a:cs typeface="+mn-cs"/>
      </a:defRPr>
    </a:lvl6pPr>
    <a:lvl7pPr marL="8639474" algn="l" defTabSz="1439914" rtl="0" eaLnBrk="1" latinLnBrk="0" hangingPunct="1">
      <a:defRPr sz="5700" kern="1200">
        <a:solidFill>
          <a:schemeClr val="tx1"/>
        </a:solidFill>
        <a:latin typeface="+mn-lt"/>
        <a:ea typeface="+mn-ea"/>
        <a:cs typeface="+mn-cs"/>
      </a:defRPr>
    </a:lvl7pPr>
    <a:lvl8pPr marL="10079388" algn="l" defTabSz="1439914" rtl="0" eaLnBrk="1" latinLnBrk="0" hangingPunct="1">
      <a:defRPr sz="5700" kern="1200">
        <a:solidFill>
          <a:schemeClr val="tx1"/>
        </a:solidFill>
        <a:latin typeface="+mn-lt"/>
        <a:ea typeface="+mn-ea"/>
        <a:cs typeface="+mn-cs"/>
      </a:defRPr>
    </a:lvl8pPr>
    <a:lvl9pPr marL="11519298" algn="l" defTabSz="1439914" rtl="0" eaLnBrk="1" latinLnBrk="0" hangingPunct="1">
      <a:defRPr sz="5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5104">
          <p15:clr>
            <a:srgbClr val="A4A3A4"/>
          </p15:clr>
        </p15:guide>
        <p15:guide id="4"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A2F"/>
    <a:srgbClr val="F7C853"/>
    <a:srgbClr val="FFE382"/>
    <a:srgbClr val="3E5C8E"/>
    <a:srgbClr val="4AB3CD"/>
    <a:srgbClr val="27AAE1"/>
    <a:srgbClr val="A2DC2B"/>
    <a:srgbClr val="05B50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94694" autoAdjust="0"/>
  </p:normalViewPr>
  <p:slideViewPr>
    <p:cSldViewPr snapToGrid="0" snapToObjects="1">
      <p:cViewPr>
        <p:scale>
          <a:sx n="41" d="100"/>
          <a:sy n="41" d="100"/>
        </p:scale>
        <p:origin x="1760" y="728"/>
      </p:cViewPr>
      <p:guideLst>
        <p:guide orient="horz" pos="1620"/>
        <p:guide pos="2880"/>
        <p:guide orient="horz" pos="5104"/>
        <p:guide pos="907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6208A6-3EDB-834E-898E-4B2427DEC243}" type="datetimeFigureOut">
              <a:rPr lang="en-US" smtClean="0"/>
              <a:t>2/21/22</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855063-8621-DA4E-9647-963BF07DB7EF}" type="slidenum">
              <a:rPr lang="en-US" smtClean="0"/>
              <a:t>‹#›</a:t>
            </a:fld>
            <a:endParaRPr lang="en-US"/>
          </a:p>
        </p:txBody>
      </p:sp>
    </p:spTree>
    <p:extLst>
      <p:ext uri="{BB962C8B-B14F-4D97-AF65-F5344CB8AC3E}">
        <p14:creationId xmlns:p14="http://schemas.microsoft.com/office/powerpoint/2010/main" val="17119610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855063-8621-DA4E-9647-963BF07DB7EF}" type="slidenum">
              <a:rPr lang="en-US" smtClean="0"/>
              <a:t>1</a:t>
            </a:fld>
            <a:endParaRPr lang="en-US"/>
          </a:p>
        </p:txBody>
      </p:sp>
    </p:spTree>
    <p:extLst>
      <p:ext uri="{BB962C8B-B14F-4D97-AF65-F5344CB8AC3E}">
        <p14:creationId xmlns:p14="http://schemas.microsoft.com/office/powerpoint/2010/main" val="2459607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54</a:t>
            </a:fld>
            <a:endParaRPr lang="en-US"/>
          </a:p>
        </p:txBody>
      </p:sp>
    </p:spTree>
    <p:extLst>
      <p:ext uri="{BB962C8B-B14F-4D97-AF65-F5344CB8AC3E}">
        <p14:creationId xmlns:p14="http://schemas.microsoft.com/office/powerpoint/2010/main" val="3077341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855063-8621-DA4E-9647-963BF07DB7EF}" type="slidenum">
              <a:rPr lang="en-US" smtClean="0"/>
              <a:t>2</a:t>
            </a:fld>
            <a:endParaRPr lang="en-US"/>
          </a:p>
        </p:txBody>
      </p:sp>
    </p:spTree>
    <p:extLst>
      <p:ext uri="{BB962C8B-B14F-4D97-AF65-F5344CB8AC3E}">
        <p14:creationId xmlns:p14="http://schemas.microsoft.com/office/powerpoint/2010/main" val="451483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6</a:t>
            </a:fld>
            <a:endParaRPr lang="en-US"/>
          </a:p>
        </p:txBody>
      </p:sp>
    </p:spTree>
    <p:extLst>
      <p:ext uri="{BB962C8B-B14F-4D97-AF65-F5344CB8AC3E}">
        <p14:creationId xmlns:p14="http://schemas.microsoft.com/office/powerpoint/2010/main" val="117301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7</a:t>
            </a:fld>
            <a:endParaRPr lang="en-US"/>
          </a:p>
        </p:txBody>
      </p:sp>
    </p:spTree>
    <p:extLst>
      <p:ext uri="{BB962C8B-B14F-4D97-AF65-F5344CB8AC3E}">
        <p14:creationId xmlns:p14="http://schemas.microsoft.com/office/powerpoint/2010/main" val="1173011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8</a:t>
            </a:fld>
            <a:endParaRPr lang="en-US"/>
          </a:p>
        </p:txBody>
      </p:sp>
    </p:spTree>
    <p:extLst>
      <p:ext uri="{BB962C8B-B14F-4D97-AF65-F5344CB8AC3E}">
        <p14:creationId xmlns:p14="http://schemas.microsoft.com/office/powerpoint/2010/main" val="1173011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14</a:t>
            </a:fld>
            <a:endParaRPr lang="en-US"/>
          </a:p>
        </p:txBody>
      </p:sp>
    </p:spTree>
    <p:extLst>
      <p:ext uri="{BB962C8B-B14F-4D97-AF65-F5344CB8AC3E}">
        <p14:creationId xmlns:p14="http://schemas.microsoft.com/office/powerpoint/2010/main" val="1173011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34</a:t>
            </a:fld>
            <a:endParaRPr lang="en-US"/>
          </a:p>
        </p:txBody>
      </p:sp>
    </p:spTree>
    <p:extLst>
      <p:ext uri="{BB962C8B-B14F-4D97-AF65-F5344CB8AC3E}">
        <p14:creationId xmlns:p14="http://schemas.microsoft.com/office/powerpoint/2010/main" val="8164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effectLst/>
            </a:endParaRPr>
          </a:p>
          <a:p>
            <a:endParaRPr lang="en-US" dirty="0"/>
          </a:p>
        </p:txBody>
      </p:sp>
      <p:sp>
        <p:nvSpPr>
          <p:cNvPr id="4" name="Slide Number Placeholder 3"/>
          <p:cNvSpPr>
            <a:spLocks noGrp="1"/>
          </p:cNvSpPr>
          <p:nvPr>
            <p:ph type="sldNum" sz="quarter" idx="5"/>
          </p:nvPr>
        </p:nvSpPr>
        <p:spPr/>
        <p:txBody>
          <a:bodyPr/>
          <a:lstStyle/>
          <a:p>
            <a:fld id="{5B0C7AB2-9D9C-F247-BAC7-E09D01020128}" type="slidenum">
              <a:rPr lang="en-US" smtClean="0"/>
              <a:t>45</a:t>
            </a:fld>
            <a:endParaRPr lang="en-US"/>
          </a:p>
        </p:txBody>
      </p:sp>
    </p:spTree>
    <p:extLst>
      <p:ext uri="{BB962C8B-B14F-4D97-AF65-F5344CB8AC3E}">
        <p14:creationId xmlns:p14="http://schemas.microsoft.com/office/powerpoint/2010/main" val="4007032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855063-8621-DA4E-9647-963BF07DB7EF}" type="slidenum">
              <a:rPr lang="en-US" smtClean="0"/>
              <a:t>53</a:t>
            </a:fld>
            <a:endParaRPr lang="en-US"/>
          </a:p>
        </p:txBody>
      </p:sp>
    </p:spTree>
    <p:extLst>
      <p:ext uri="{BB962C8B-B14F-4D97-AF65-F5344CB8AC3E}">
        <p14:creationId xmlns:p14="http://schemas.microsoft.com/office/powerpoint/2010/main" val="810407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0270" y="5033628"/>
            <a:ext cx="24483060" cy="3473275"/>
          </a:xfrm>
          <a:prstGeom prst="rect">
            <a:avLst/>
          </a:prstGeom>
        </p:spPr>
        <p:txBody>
          <a:bodyPr lIns="287982" tIns="143991" rIns="287982" bIns="143991"/>
          <a:lstStyle/>
          <a:p>
            <a:r>
              <a:rPr lang="en-AU" dirty="0"/>
              <a:t>Click to edit Master title style</a:t>
            </a:r>
            <a:endParaRPr lang="en-US" dirty="0"/>
          </a:p>
        </p:txBody>
      </p:sp>
      <p:sp>
        <p:nvSpPr>
          <p:cNvPr id="3" name="Subtitle 2"/>
          <p:cNvSpPr>
            <a:spLocks noGrp="1"/>
          </p:cNvSpPr>
          <p:nvPr>
            <p:ph type="subTitle" idx="1"/>
          </p:nvPr>
        </p:nvSpPr>
        <p:spPr>
          <a:xfrm>
            <a:off x="4320540" y="9182048"/>
            <a:ext cx="20162520" cy="4140923"/>
          </a:xfrm>
          <a:prstGeom prst="rect">
            <a:avLst/>
          </a:prstGeom>
        </p:spPr>
        <p:txBody>
          <a:bodyPr lIns="287982" tIns="143991" rIns="287982" bIns="143991"/>
          <a:lstStyle>
            <a:lvl1pPr marL="0" indent="0" algn="ctr">
              <a:buNone/>
              <a:defRPr>
                <a:solidFill>
                  <a:schemeClr val="tx1">
                    <a:tint val="75000"/>
                  </a:schemeClr>
                </a:solidFill>
              </a:defRPr>
            </a:lvl1pPr>
            <a:lvl2pPr marL="1439914" indent="0" algn="ctr">
              <a:buNone/>
              <a:defRPr>
                <a:solidFill>
                  <a:schemeClr val="tx1">
                    <a:tint val="75000"/>
                  </a:schemeClr>
                </a:solidFill>
              </a:defRPr>
            </a:lvl2pPr>
            <a:lvl3pPr marL="2879825" indent="0" algn="ctr">
              <a:buNone/>
              <a:defRPr>
                <a:solidFill>
                  <a:schemeClr val="tx1">
                    <a:tint val="75000"/>
                  </a:schemeClr>
                </a:solidFill>
              </a:defRPr>
            </a:lvl3pPr>
            <a:lvl4pPr marL="4319735" indent="0" algn="ctr">
              <a:buNone/>
              <a:defRPr>
                <a:solidFill>
                  <a:schemeClr val="tx1">
                    <a:tint val="75000"/>
                  </a:schemeClr>
                </a:solidFill>
              </a:defRPr>
            </a:lvl4pPr>
            <a:lvl5pPr marL="5759649" indent="0" algn="ctr">
              <a:buNone/>
              <a:defRPr>
                <a:solidFill>
                  <a:schemeClr val="tx1">
                    <a:tint val="75000"/>
                  </a:schemeClr>
                </a:solidFill>
              </a:defRPr>
            </a:lvl5pPr>
            <a:lvl6pPr marL="7199563" indent="0" algn="ctr">
              <a:buNone/>
              <a:defRPr>
                <a:solidFill>
                  <a:schemeClr val="tx1">
                    <a:tint val="75000"/>
                  </a:schemeClr>
                </a:solidFill>
              </a:defRPr>
            </a:lvl6pPr>
            <a:lvl7pPr marL="8639474" indent="0" algn="ctr">
              <a:buNone/>
              <a:defRPr>
                <a:solidFill>
                  <a:schemeClr val="tx1">
                    <a:tint val="75000"/>
                  </a:schemeClr>
                </a:solidFill>
              </a:defRPr>
            </a:lvl7pPr>
            <a:lvl8pPr marL="10079388" indent="0" algn="ctr">
              <a:buNone/>
              <a:defRPr>
                <a:solidFill>
                  <a:schemeClr val="tx1">
                    <a:tint val="75000"/>
                  </a:schemeClr>
                </a:solidFill>
              </a:defRPr>
            </a:lvl8pPr>
            <a:lvl9pPr marL="11519298"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89E90B11-1D17-5043-861D-895B842EEA1B}" type="datetimeFigureOut">
              <a:rPr lang="en-US" smtClean="0"/>
              <a:t>2/21/22</a:t>
            </a:fld>
            <a:endParaRPr lang="en-US"/>
          </a:p>
        </p:txBody>
      </p:sp>
      <p:sp>
        <p:nvSpPr>
          <p:cNvPr id="5" name="Footer Placeholder 4"/>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6" name="Slide Number Placeholder 5"/>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3252824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440180" y="648898"/>
            <a:ext cx="25923240" cy="2700602"/>
          </a:xfrm>
          <a:prstGeom prst="rect">
            <a:avLst/>
          </a:prstGeom>
        </p:spPr>
        <p:txBody>
          <a:bodyPr lIns="287982" tIns="143991" rIns="287982" bIns="143991"/>
          <a:lstStyle/>
          <a:p>
            <a:r>
              <a:rPr lang="en-AU"/>
              <a:t>Click to edit Master title style</a:t>
            </a:r>
            <a:endParaRPr lang="en-US"/>
          </a:p>
        </p:txBody>
      </p:sp>
      <p:sp>
        <p:nvSpPr>
          <p:cNvPr id="3" name="Vertical Text Placeholder 2"/>
          <p:cNvSpPr>
            <a:spLocks noGrp="1"/>
          </p:cNvSpPr>
          <p:nvPr>
            <p:ph type="body" orient="vert" idx="1"/>
          </p:nvPr>
        </p:nvSpPr>
        <p:spPr>
          <a:xfrm>
            <a:off x="1440180" y="3780846"/>
            <a:ext cx="25923240" cy="10693635"/>
          </a:xfrm>
          <a:prstGeom prst="rect">
            <a:avLst/>
          </a:prstGeom>
        </p:spPr>
        <p:txBody>
          <a:bodyPr vert="eaVert" lIns="287982" tIns="143991" rIns="287982" bIns="143991"/>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9E90B11-1D17-5043-861D-895B842EEA1B}" type="datetimeFigureOut">
              <a:rPr lang="en-US" smtClean="0"/>
              <a:t>2/21/22</a:t>
            </a:fld>
            <a:endParaRPr lang="en-US"/>
          </a:p>
        </p:txBody>
      </p:sp>
      <p:sp>
        <p:nvSpPr>
          <p:cNvPr id="5" name="Footer Placeholder 4"/>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6" name="Slide Number Placeholder 5"/>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1070612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882610" y="648897"/>
            <a:ext cx="6480810" cy="13825584"/>
          </a:xfrm>
          <a:prstGeom prst="rect">
            <a:avLst/>
          </a:prstGeom>
        </p:spPr>
        <p:txBody>
          <a:bodyPr vert="eaVert" lIns="287982" tIns="143991" rIns="287982" bIns="143991"/>
          <a:lstStyle/>
          <a:p>
            <a:r>
              <a:rPr lang="en-AU"/>
              <a:t>Click to edit Master title style</a:t>
            </a:r>
            <a:endParaRPr lang="en-US"/>
          </a:p>
        </p:txBody>
      </p:sp>
      <p:sp>
        <p:nvSpPr>
          <p:cNvPr id="3" name="Vertical Text Placeholder 2"/>
          <p:cNvSpPr>
            <a:spLocks noGrp="1"/>
          </p:cNvSpPr>
          <p:nvPr>
            <p:ph type="body" orient="vert" idx="1"/>
          </p:nvPr>
        </p:nvSpPr>
        <p:spPr>
          <a:xfrm>
            <a:off x="1440180" y="648897"/>
            <a:ext cx="18962370" cy="13825584"/>
          </a:xfrm>
          <a:prstGeom prst="rect">
            <a:avLst/>
          </a:prstGeom>
        </p:spPr>
        <p:txBody>
          <a:bodyPr vert="eaVert" lIns="287982" tIns="143991" rIns="287982" bIns="143991"/>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9E90B11-1D17-5043-861D-895B842EEA1B}" type="datetimeFigureOut">
              <a:rPr lang="en-US" smtClean="0"/>
              <a:t>2/21/22</a:t>
            </a:fld>
            <a:endParaRPr lang="en-US"/>
          </a:p>
        </p:txBody>
      </p:sp>
      <p:sp>
        <p:nvSpPr>
          <p:cNvPr id="5" name="Footer Placeholder 4"/>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6" name="Slide Number Placeholder 5"/>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3700209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0180" y="648898"/>
            <a:ext cx="25923240" cy="2700602"/>
          </a:xfrm>
          <a:prstGeom prst="rect">
            <a:avLst/>
          </a:prstGeom>
        </p:spPr>
        <p:txBody>
          <a:bodyPr lIns="287982" tIns="143991" rIns="287982" bIns="143991"/>
          <a:lstStyle/>
          <a:p>
            <a:r>
              <a:rPr lang="en-AU"/>
              <a:t>Click to edit Master title style</a:t>
            </a:r>
            <a:endParaRPr lang="en-US"/>
          </a:p>
        </p:txBody>
      </p:sp>
      <p:sp>
        <p:nvSpPr>
          <p:cNvPr id="3" name="Content Placeholder 2"/>
          <p:cNvSpPr>
            <a:spLocks noGrp="1"/>
          </p:cNvSpPr>
          <p:nvPr>
            <p:ph idx="1"/>
          </p:nvPr>
        </p:nvSpPr>
        <p:spPr>
          <a:xfrm>
            <a:off x="1440180" y="3780846"/>
            <a:ext cx="25923240" cy="10693635"/>
          </a:xfrm>
          <a:prstGeom prst="rect">
            <a:avLst/>
          </a:prstGeom>
        </p:spPr>
        <p:txBody>
          <a:bodyPr lIns="287982" tIns="143991" rIns="287982" bIns="143991"/>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89E90B11-1D17-5043-861D-895B842EEA1B}" type="datetimeFigureOut">
              <a:rPr lang="en-US" smtClean="0"/>
              <a:t>2/21/22</a:t>
            </a:fld>
            <a:endParaRPr lang="en-US"/>
          </a:p>
        </p:txBody>
      </p:sp>
      <p:sp>
        <p:nvSpPr>
          <p:cNvPr id="5" name="Footer Placeholder 4"/>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6" name="Slide Number Placeholder 5"/>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86181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75286" y="10412325"/>
            <a:ext cx="24483060" cy="3218217"/>
          </a:xfrm>
          <a:prstGeom prst="rect">
            <a:avLst/>
          </a:prstGeom>
        </p:spPr>
        <p:txBody>
          <a:bodyPr lIns="287982" tIns="143991" rIns="287982" bIns="143991" anchor="t"/>
          <a:lstStyle>
            <a:lvl1pPr algn="l">
              <a:defRPr sz="12600" b="1" cap="all"/>
            </a:lvl1pPr>
          </a:lstStyle>
          <a:p>
            <a:r>
              <a:rPr lang="en-AU"/>
              <a:t>Click to edit Master title style</a:t>
            </a:r>
            <a:endParaRPr lang="en-US"/>
          </a:p>
        </p:txBody>
      </p:sp>
      <p:sp>
        <p:nvSpPr>
          <p:cNvPr id="3" name="Text Placeholder 2"/>
          <p:cNvSpPr>
            <a:spLocks noGrp="1"/>
          </p:cNvSpPr>
          <p:nvPr>
            <p:ph type="body" idx="1"/>
          </p:nvPr>
        </p:nvSpPr>
        <p:spPr>
          <a:xfrm>
            <a:off x="2275286" y="6867783"/>
            <a:ext cx="24483060" cy="3544538"/>
          </a:xfrm>
          <a:prstGeom prst="rect">
            <a:avLst/>
          </a:prstGeom>
        </p:spPr>
        <p:txBody>
          <a:bodyPr lIns="287982" tIns="143991" rIns="287982" bIns="143991" anchor="b"/>
          <a:lstStyle>
            <a:lvl1pPr marL="0" indent="0">
              <a:buNone/>
              <a:defRPr sz="6300">
                <a:solidFill>
                  <a:schemeClr val="tx1">
                    <a:tint val="75000"/>
                  </a:schemeClr>
                </a:solidFill>
              </a:defRPr>
            </a:lvl1pPr>
            <a:lvl2pPr marL="1439914" indent="0">
              <a:buNone/>
              <a:defRPr sz="5700">
                <a:solidFill>
                  <a:schemeClr val="tx1">
                    <a:tint val="75000"/>
                  </a:schemeClr>
                </a:solidFill>
              </a:defRPr>
            </a:lvl2pPr>
            <a:lvl3pPr marL="2879825" indent="0">
              <a:buNone/>
              <a:defRPr sz="5000">
                <a:solidFill>
                  <a:schemeClr val="tx1">
                    <a:tint val="75000"/>
                  </a:schemeClr>
                </a:solidFill>
              </a:defRPr>
            </a:lvl3pPr>
            <a:lvl4pPr marL="4319735" indent="0">
              <a:buNone/>
              <a:defRPr sz="4400">
                <a:solidFill>
                  <a:schemeClr val="tx1">
                    <a:tint val="75000"/>
                  </a:schemeClr>
                </a:solidFill>
              </a:defRPr>
            </a:lvl4pPr>
            <a:lvl5pPr marL="5759649" indent="0">
              <a:buNone/>
              <a:defRPr sz="4400">
                <a:solidFill>
                  <a:schemeClr val="tx1">
                    <a:tint val="75000"/>
                  </a:schemeClr>
                </a:solidFill>
              </a:defRPr>
            </a:lvl5pPr>
            <a:lvl6pPr marL="7199563" indent="0">
              <a:buNone/>
              <a:defRPr sz="4400">
                <a:solidFill>
                  <a:schemeClr val="tx1">
                    <a:tint val="75000"/>
                  </a:schemeClr>
                </a:solidFill>
              </a:defRPr>
            </a:lvl6pPr>
            <a:lvl7pPr marL="8639474" indent="0">
              <a:buNone/>
              <a:defRPr sz="4400">
                <a:solidFill>
                  <a:schemeClr val="tx1">
                    <a:tint val="75000"/>
                  </a:schemeClr>
                </a:solidFill>
              </a:defRPr>
            </a:lvl7pPr>
            <a:lvl8pPr marL="10079388" indent="0">
              <a:buNone/>
              <a:defRPr sz="4400">
                <a:solidFill>
                  <a:schemeClr val="tx1">
                    <a:tint val="75000"/>
                  </a:schemeClr>
                </a:solidFill>
              </a:defRPr>
            </a:lvl8pPr>
            <a:lvl9pPr marL="11519298" indent="0">
              <a:buNone/>
              <a:defRPr sz="4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89E90B11-1D17-5043-861D-895B842EEA1B}" type="datetimeFigureOut">
              <a:rPr lang="en-US" smtClean="0"/>
              <a:t>2/21/22</a:t>
            </a:fld>
            <a:endParaRPr lang="en-US"/>
          </a:p>
        </p:txBody>
      </p:sp>
      <p:sp>
        <p:nvSpPr>
          <p:cNvPr id="5" name="Footer Placeholder 4"/>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6" name="Slide Number Placeholder 5"/>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505110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0180" y="648898"/>
            <a:ext cx="25923240" cy="2700602"/>
          </a:xfrm>
          <a:prstGeom prst="rect">
            <a:avLst/>
          </a:prstGeom>
        </p:spPr>
        <p:txBody>
          <a:bodyPr lIns="287982" tIns="143991" rIns="287982" bIns="143991"/>
          <a:lstStyle/>
          <a:p>
            <a:r>
              <a:rPr lang="en-AU"/>
              <a:t>Click to edit Master title style</a:t>
            </a:r>
            <a:endParaRPr lang="en-US"/>
          </a:p>
        </p:txBody>
      </p:sp>
      <p:sp>
        <p:nvSpPr>
          <p:cNvPr id="3" name="Content Placeholder 2"/>
          <p:cNvSpPr>
            <a:spLocks noGrp="1"/>
          </p:cNvSpPr>
          <p:nvPr>
            <p:ph sz="half" idx="1"/>
          </p:nvPr>
        </p:nvSpPr>
        <p:spPr>
          <a:xfrm>
            <a:off x="1440180" y="3780846"/>
            <a:ext cx="12721590" cy="10693635"/>
          </a:xfrm>
          <a:prstGeom prst="rect">
            <a:avLst/>
          </a:prstGeom>
        </p:spPr>
        <p:txBody>
          <a:bodyPr lIns="287982" tIns="143991" rIns="287982" bIns="143991"/>
          <a:lstStyle>
            <a:lvl1pPr>
              <a:defRPr sz="8800"/>
            </a:lvl1pPr>
            <a:lvl2pPr>
              <a:defRPr sz="7600"/>
            </a:lvl2pPr>
            <a:lvl3pPr>
              <a:defRPr sz="6300"/>
            </a:lvl3pPr>
            <a:lvl4pPr>
              <a:defRPr sz="5700"/>
            </a:lvl4pPr>
            <a:lvl5pPr>
              <a:defRPr sz="5700"/>
            </a:lvl5pPr>
            <a:lvl6pPr>
              <a:defRPr sz="5700"/>
            </a:lvl6pPr>
            <a:lvl7pPr>
              <a:defRPr sz="5700"/>
            </a:lvl7pPr>
            <a:lvl8pPr>
              <a:defRPr sz="5700"/>
            </a:lvl8pPr>
            <a:lvl9pPr>
              <a:defRPr sz="57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14641830" y="3780846"/>
            <a:ext cx="12721590" cy="10693635"/>
          </a:xfrm>
          <a:prstGeom prst="rect">
            <a:avLst/>
          </a:prstGeom>
        </p:spPr>
        <p:txBody>
          <a:bodyPr lIns="287982" tIns="143991" rIns="287982" bIns="143991"/>
          <a:lstStyle>
            <a:lvl1pPr>
              <a:defRPr sz="8800"/>
            </a:lvl1pPr>
            <a:lvl2pPr>
              <a:defRPr sz="7600"/>
            </a:lvl2pPr>
            <a:lvl3pPr>
              <a:defRPr sz="6300"/>
            </a:lvl3pPr>
            <a:lvl4pPr>
              <a:defRPr sz="5700"/>
            </a:lvl4pPr>
            <a:lvl5pPr>
              <a:defRPr sz="5700"/>
            </a:lvl5pPr>
            <a:lvl6pPr>
              <a:defRPr sz="5700"/>
            </a:lvl6pPr>
            <a:lvl7pPr>
              <a:defRPr sz="5700"/>
            </a:lvl7pPr>
            <a:lvl8pPr>
              <a:defRPr sz="5700"/>
            </a:lvl8pPr>
            <a:lvl9pPr>
              <a:defRPr sz="57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89E90B11-1D17-5043-861D-895B842EEA1B}" type="datetimeFigureOut">
              <a:rPr lang="en-US" smtClean="0"/>
              <a:t>2/21/22</a:t>
            </a:fld>
            <a:endParaRPr lang="en-US"/>
          </a:p>
        </p:txBody>
      </p:sp>
      <p:sp>
        <p:nvSpPr>
          <p:cNvPr id="6" name="Footer Placeholder 5"/>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7" name="Slide Number Placeholder 6"/>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3906768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0180" y="648898"/>
            <a:ext cx="25923240" cy="2700602"/>
          </a:xfrm>
          <a:prstGeom prst="rect">
            <a:avLst/>
          </a:prstGeom>
        </p:spPr>
        <p:txBody>
          <a:bodyPr lIns="287982" tIns="143991" rIns="287982" bIns="143991"/>
          <a:lstStyle>
            <a:lvl1pPr>
              <a:defRPr/>
            </a:lvl1pPr>
          </a:lstStyle>
          <a:p>
            <a:r>
              <a:rPr lang="en-AU"/>
              <a:t>Click to edit Master title style</a:t>
            </a:r>
            <a:endParaRPr lang="en-US"/>
          </a:p>
        </p:txBody>
      </p:sp>
      <p:sp>
        <p:nvSpPr>
          <p:cNvPr id="3" name="Text Placeholder 2"/>
          <p:cNvSpPr>
            <a:spLocks noGrp="1"/>
          </p:cNvSpPr>
          <p:nvPr>
            <p:ph type="body" idx="1"/>
          </p:nvPr>
        </p:nvSpPr>
        <p:spPr>
          <a:xfrm>
            <a:off x="1440180" y="3627061"/>
            <a:ext cx="12726592" cy="1511587"/>
          </a:xfrm>
          <a:prstGeom prst="rect">
            <a:avLst/>
          </a:prstGeom>
        </p:spPr>
        <p:txBody>
          <a:bodyPr lIns="287982" tIns="143991" rIns="287982" bIns="143991" anchor="b"/>
          <a:lstStyle>
            <a:lvl1pPr marL="0" indent="0">
              <a:buNone/>
              <a:defRPr sz="7600" b="1"/>
            </a:lvl1pPr>
            <a:lvl2pPr marL="1439914" indent="0">
              <a:buNone/>
              <a:defRPr sz="6300" b="1"/>
            </a:lvl2pPr>
            <a:lvl3pPr marL="2879825" indent="0">
              <a:buNone/>
              <a:defRPr sz="5700" b="1"/>
            </a:lvl3pPr>
            <a:lvl4pPr marL="4319735" indent="0">
              <a:buNone/>
              <a:defRPr sz="5000" b="1"/>
            </a:lvl4pPr>
            <a:lvl5pPr marL="5759649" indent="0">
              <a:buNone/>
              <a:defRPr sz="5000" b="1"/>
            </a:lvl5pPr>
            <a:lvl6pPr marL="7199563" indent="0">
              <a:buNone/>
              <a:defRPr sz="5000" b="1"/>
            </a:lvl6pPr>
            <a:lvl7pPr marL="8639474" indent="0">
              <a:buNone/>
              <a:defRPr sz="5000" b="1"/>
            </a:lvl7pPr>
            <a:lvl8pPr marL="10079388" indent="0">
              <a:buNone/>
              <a:defRPr sz="5000" b="1"/>
            </a:lvl8pPr>
            <a:lvl9pPr marL="11519298" indent="0">
              <a:buNone/>
              <a:defRPr sz="5000" b="1"/>
            </a:lvl9pPr>
          </a:lstStyle>
          <a:p>
            <a:pPr lvl="0"/>
            <a:r>
              <a:rPr lang="en-AU"/>
              <a:t>Click to edit Master text styles</a:t>
            </a:r>
          </a:p>
        </p:txBody>
      </p:sp>
      <p:sp>
        <p:nvSpPr>
          <p:cNvPr id="4" name="Content Placeholder 3"/>
          <p:cNvSpPr>
            <a:spLocks noGrp="1"/>
          </p:cNvSpPr>
          <p:nvPr>
            <p:ph sz="half" idx="2"/>
          </p:nvPr>
        </p:nvSpPr>
        <p:spPr>
          <a:xfrm>
            <a:off x="1440180" y="5138645"/>
            <a:ext cx="12726592" cy="9335833"/>
          </a:xfrm>
          <a:prstGeom prst="rect">
            <a:avLst/>
          </a:prstGeom>
        </p:spPr>
        <p:txBody>
          <a:bodyPr lIns="287982" tIns="143991" rIns="287982" bIns="143991"/>
          <a:lstStyle>
            <a:lvl1pPr>
              <a:defRPr sz="7600"/>
            </a:lvl1pPr>
            <a:lvl2pPr>
              <a:defRPr sz="6300"/>
            </a:lvl2pPr>
            <a:lvl3pPr>
              <a:defRPr sz="5700"/>
            </a:lvl3pPr>
            <a:lvl4pPr>
              <a:defRPr sz="5000"/>
            </a:lvl4pPr>
            <a:lvl5pPr>
              <a:defRPr sz="5000"/>
            </a:lvl5pPr>
            <a:lvl6pPr>
              <a:defRPr sz="5000"/>
            </a:lvl6pPr>
            <a:lvl7pPr>
              <a:defRPr sz="5000"/>
            </a:lvl7pPr>
            <a:lvl8pPr>
              <a:defRPr sz="5000"/>
            </a:lvl8pPr>
            <a:lvl9pPr>
              <a:defRPr sz="5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14631837" y="3627061"/>
            <a:ext cx="12731591" cy="1511587"/>
          </a:xfrm>
          <a:prstGeom prst="rect">
            <a:avLst/>
          </a:prstGeom>
        </p:spPr>
        <p:txBody>
          <a:bodyPr lIns="287982" tIns="143991" rIns="287982" bIns="143991" anchor="b"/>
          <a:lstStyle>
            <a:lvl1pPr marL="0" indent="0">
              <a:buNone/>
              <a:defRPr sz="7600" b="1"/>
            </a:lvl1pPr>
            <a:lvl2pPr marL="1439914" indent="0">
              <a:buNone/>
              <a:defRPr sz="6300" b="1"/>
            </a:lvl2pPr>
            <a:lvl3pPr marL="2879825" indent="0">
              <a:buNone/>
              <a:defRPr sz="5700" b="1"/>
            </a:lvl3pPr>
            <a:lvl4pPr marL="4319735" indent="0">
              <a:buNone/>
              <a:defRPr sz="5000" b="1"/>
            </a:lvl4pPr>
            <a:lvl5pPr marL="5759649" indent="0">
              <a:buNone/>
              <a:defRPr sz="5000" b="1"/>
            </a:lvl5pPr>
            <a:lvl6pPr marL="7199563" indent="0">
              <a:buNone/>
              <a:defRPr sz="5000" b="1"/>
            </a:lvl6pPr>
            <a:lvl7pPr marL="8639474" indent="0">
              <a:buNone/>
              <a:defRPr sz="5000" b="1"/>
            </a:lvl7pPr>
            <a:lvl8pPr marL="10079388" indent="0">
              <a:buNone/>
              <a:defRPr sz="5000" b="1"/>
            </a:lvl8pPr>
            <a:lvl9pPr marL="11519298" indent="0">
              <a:buNone/>
              <a:defRPr sz="5000" b="1"/>
            </a:lvl9pPr>
          </a:lstStyle>
          <a:p>
            <a:pPr lvl="0"/>
            <a:r>
              <a:rPr lang="en-AU"/>
              <a:t>Click to edit Master text styles</a:t>
            </a:r>
          </a:p>
        </p:txBody>
      </p:sp>
      <p:sp>
        <p:nvSpPr>
          <p:cNvPr id="6" name="Content Placeholder 5"/>
          <p:cNvSpPr>
            <a:spLocks noGrp="1"/>
          </p:cNvSpPr>
          <p:nvPr>
            <p:ph sz="quarter" idx="4"/>
          </p:nvPr>
        </p:nvSpPr>
        <p:spPr>
          <a:xfrm>
            <a:off x="14631837" y="5138645"/>
            <a:ext cx="12731591" cy="9335833"/>
          </a:xfrm>
          <a:prstGeom prst="rect">
            <a:avLst/>
          </a:prstGeom>
        </p:spPr>
        <p:txBody>
          <a:bodyPr lIns="287982" tIns="143991" rIns="287982" bIns="143991"/>
          <a:lstStyle>
            <a:lvl1pPr>
              <a:defRPr sz="7600"/>
            </a:lvl1pPr>
            <a:lvl2pPr>
              <a:defRPr sz="6300"/>
            </a:lvl2pPr>
            <a:lvl3pPr>
              <a:defRPr sz="5700"/>
            </a:lvl3pPr>
            <a:lvl4pPr>
              <a:defRPr sz="5000"/>
            </a:lvl4pPr>
            <a:lvl5pPr>
              <a:defRPr sz="5000"/>
            </a:lvl5pPr>
            <a:lvl6pPr>
              <a:defRPr sz="5000"/>
            </a:lvl6pPr>
            <a:lvl7pPr>
              <a:defRPr sz="5000"/>
            </a:lvl7pPr>
            <a:lvl8pPr>
              <a:defRPr sz="5000"/>
            </a:lvl8pPr>
            <a:lvl9pPr>
              <a:defRPr sz="5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89E90B11-1D17-5043-861D-895B842EEA1B}" type="datetimeFigureOut">
              <a:rPr lang="en-US" smtClean="0"/>
              <a:t>2/21/22</a:t>
            </a:fld>
            <a:endParaRPr lang="en-US"/>
          </a:p>
        </p:txBody>
      </p:sp>
      <p:sp>
        <p:nvSpPr>
          <p:cNvPr id="8" name="Footer Placeholder 7"/>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9" name="Slide Number Placeholder 8"/>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1866352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40180" y="648898"/>
            <a:ext cx="25923240" cy="2700602"/>
          </a:xfrm>
          <a:prstGeom prst="rect">
            <a:avLst/>
          </a:prstGeom>
        </p:spPr>
        <p:txBody>
          <a:bodyPr lIns="287982" tIns="143991" rIns="287982" bIns="143991"/>
          <a:lstStyle/>
          <a:p>
            <a:r>
              <a:rPr lang="en-AU"/>
              <a:t>Click to edit Master title style</a:t>
            </a:r>
            <a:endParaRPr lang="en-US"/>
          </a:p>
        </p:txBody>
      </p:sp>
      <p:sp>
        <p:nvSpPr>
          <p:cNvPr id="3" name="Date Placeholder 2"/>
          <p:cNvSpPr>
            <a:spLocks noGrp="1"/>
          </p:cNvSpPr>
          <p:nvPr>
            <p:ph type="dt" sz="half" idx="10"/>
          </p:nvPr>
        </p:nvSpPr>
        <p:spPr/>
        <p:txBody>
          <a:bodyPr/>
          <a:lstStyle/>
          <a:p>
            <a:fld id="{89E90B11-1D17-5043-861D-895B842EEA1B}" type="datetimeFigureOut">
              <a:rPr lang="en-US" smtClean="0"/>
              <a:t>2/21/22</a:t>
            </a:fld>
            <a:endParaRPr lang="en-US"/>
          </a:p>
        </p:txBody>
      </p:sp>
      <p:sp>
        <p:nvSpPr>
          <p:cNvPr id="4" name="Footer Placeholder 3"/>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5" name="Slide Number Placeholder 4"/>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3484111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E90B11-1D17-5043-861D-895B842EEA1B}" type="datetimeFigureOut">
              <a:rPr lang="en-US" smtClean="0"/>
              <a:t>2/21/22</a:t>
            </a:fld>
            <a:endParaRPr lang="en-US"/>
          </a:p>
        </p:txBody>
      </p:sp>
      <p:sp>
        <p:nvSpPr>
          <p:cNvPr id="3" name="Footer Placeholder 2"/>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4" name="Slide Number Placeholder 3"/>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3208915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0185" y="645142"/>
            <a:ext cx="9476186" cy="2745614"/>
          </a:xfrm>
          <a:prstGeom prst="rect">
            <a:avLst/>
          </a:prstGeom>
        </p:spPr>
        <p:txBody>
          <a:bodyPr lIns="287982" tIns="143991" rIns="287982" bIns="143991" anchor="b"/>
          <a:lstStyle>
            <a:lvl1pPr algn="l">
              <a:defRPr sz="6300" b="1"/>
            </a:lvl1pPr>
          </a:lstStyle>
          <a:p>
            <a:r>
              <a:rPr lang="en-AU"/>
              <a:t>Click to edit Master title style</a:t>
            </a:r>
            <a:endParaRPr lang="en-US"/>
          </a:p>
        </p:txBody>
      </p:sp>
      <p:sp>
        <p:nvSpPr>
          <p:cNvPr id="3" name="Content Placeholder 2"/>
          <p:cNvSpPr>
            <a:spLocks noGrp="1"/>
          </p:cNvSpPr>
          <p:nvPr>
            <p:ph idx="1"/>
          </p:nvPr>
        </p:nvSpPr>
        <p:spPr>
          <a:xfrm>
            <a:off x="11261407" y="645150"/>
            <a:ext cx="16102013" cy="13829336"/>
          </a:xfrm>
          <a:prstGeom prst="rect">
            <a:avLst/>
          </a:prstGeom>
        </p:spPr>
        <p:txBody>
          <a:bodyPr lIns="287982" tIns="143991" rIns="287982" bIns="143991"/>
          <a:lstStyle>
            <a:lvl1pPr>
              <a:defRPr sz="10100"/>
            </a:lvl1pPr>
            <a:lvl2pPr>
              <a:defRPr sz="8800"/>
            </a:lvl2pPr>
            <a:lvl3pPr>
              <a:defRPr sz="7600"/>
            </a:lvl3pPr>
            <a:lvl4pPr>
              <a:defRPr sz="6300"/>
            </a:lvl4pPr>
            <a:lvl5pPr>
              <a:defRPr sz="6300"/>
            </a:lvl5pPr>
            <a:lvl6pPr>
              <a:defRPr sz="6300"/>
            </a:lvl6pPr>
            <a:lvl7pPr>
              <a:defRPr sz="6300"/>
            </a:lvl7pPr>
            <a:lvl8pPr>
              <a:defRPr sz="6300"/>
            </a:lvl8pPr>
            <a:lvl9pPr>
              <a:defRPr sz="63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1440185" y="3390761"/>
            <a:ext cx="9476186" cy="11083722"/>
          </a:xfrm>
          <a:prstGeom prst="rect">
            <a:avLst/>
          </a:prstGeom>
        </p:spPr>
        <p:txBody>
          <a:bodyPr lIns="287982" tIns="143991" rIns="287982" bIns="143991"/>
          <a:lstStyle>
            <a:lvl1pPr marL="0" indent="0">
              <a:buNone/>
              <a:defRPr sz="4400"/>
            </a:lvl1pPr>
            <a:lvl2pPr marL="1439914" indent="0">
              <a:buNone/>
              <a:defRPr sz="3800"/>
            </a:lvl2pPr>
            <a:lvl3pPr marL="2879825" indent="0">
              <a:buNone/>
              <a:defRPr sz="3200"/>
            </a:lvl3pPr>
            <a:lvl4pPr marL="4319735" indent="0">
              <a:buNone/>
              <a:defRPr sz="2800"/>
            </a:lvl4pPr>
            <a:lvl5pPr marL="5759649" indent="0">
              <a:buNone/>
              <a:defRPr sz="2800"/>
            </a:lvl5pPr>
            <a:lvl6pPr marL="7199563" indent="0">
              <a:buNone/>
              <a:defRPr sz="2800"/>
            </a:lvl6pPr>
            <a:lvl7pPr marL="8639474" indent="0">
              <a:buNone/>
              <a:defRPr sz="2800"/>
            </a:lvl7pPr>
            <a:lvl8pPr marL="10079388" indent="0">
              <a:buNone/>
              <a:defRPr sz="2800"/>
            </a:lvl8pPr>
            <a:lvl9pPr marL="11519298" indent="0">
              <a:buNone/>
              <a:defRPr sz="2800"/>
            </a:lvl9pPr>
          </a:lstStyle>
          <a:p>
            <a:pPr lvl="0"/>
            <a:r>
              <a:rPr lang="en-AU"/>
              <a:t>Click to edit Master text styles</a:t>
            </a:r>
          </a:p>
        </p:txBody>
      </p:sp>
      <p:sp>
        <p:nvSpPr>
          <p:cNvPr id="5" name="Date Placeholder 4"/>
          <p:cNvSpPr>
            <a:spLocks noGrp="1"/>
          </p:cNvSpPr>
          <p:nvPr>
            <p:ph type="dt" sz="half" idx="10"/>
          </p:nvPr>
        </p:nvSpPr>
        <p:spPr/>
        <p:txBody>
          <a:bodyPr/>
          <a:lstStyle/>
          <a:p>
            <a:fld id="{89E90B11-1D17-5043-861D-895B842EEA1B}" type="datetimeFigureOut">
              <a:rPr lang="en-US" smtClean="0"/>
              <a:t>2/21/22</a:t>
            </a:fld>
            <a:endParaRPr lang="en-US"/>
          </a:p>
        </p:txBody>
      </p:sp>
      <p:sp>
        <p:nvSpPr>
          <p:cNvPr id="6" name="Footer Placeholder 5"/>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7" name="Slide Number Placeholder 6"/>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252818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45707" y="11342529"/>
            <a:ext cx="17282160" cy="1339051"/>
          </a:xfrm>
          <a:prstGeom prst="rect">
            <a:avLst/>
          </a:prstGeom>
        </p:spPr>
        <p:txBody>
          <a:bodyPr lIns="287982" tIns="143991" rIns="287982" bIns="143991" anchor="b"/>
          <a:lstStyle>
            <a:lvl1pPr algn="l">
              <a:defRPr sz="6300" b="1"/>
            </a:lvl1pPr>
          </a:lstStyle>
          <a:p>
            <a:r>
              <a:rPr lang="en-AU"/>
              <a:t>Click to edit Master title style</a:t>
            </a:r>
            <a:endParaRPr lang="en-US"/>
          </a:p>
        </p:txBody>
      </p:sp>
      <p:sp>
        <p:nvSpPr>
          <p:cNvPr id="3" name="Picture Placeholder 2"/>
          <p:cNvSpPr>
            <a:spLocks noGrp="1"/>
          </p:cNvSpPr>
          <p:nvPr>
            <p:ph type="pic" idx="1"/>
          </p:nvPr>
        </p:nvSpPr>
        <p:spPr>
          <a:xfrm>
            <a:off x="5645707" y="1447822"/>
            <a:ext cx="17282160" cy="9722168"/>
          </a:xfrm>
          <a:prstGeom prst="rect">
            <a:avLst/>
          </a:prstGeom>
        </p:spPr>
        <p:txBody>
          <a:bodyPr lIns="287982" tIns="143991" rIns="287982" bIns="143991"/>
          <a:lstStyle>
            <a:lvl1pPr marL="0" indent="0">
              <a:buNone/>
              <a:defRPr sz="10100"/>
            </a:lvl1pPr>
            <a:lvl2pPr marL="1439914" indent="0">
              <a:buNone/>
              <a:defRPr sz="8800"/>
            </a:lvl2pPr>
            <a:lvl3pPr marL="2879825" indent="0">
              <a:buNone/>
              <a:defRPr sz="7600"/>
            </a:lvl3pPr>
            <a:lvl4pPr marL="4319735" indent="0">
              <a:buNone/>
              <a:defRPr sz="6300"/>
            </a:lvl4pPr>
            <a:lvl5pPr marL="5759649" indent="0">
              <a:buNone/>
              <a:defRPr sz="6300"/>
            </a:lvl5pPr>
            <a:lvl6pPr marL="7199563" indent="0">
              <a:buNone/>
              <a:defRPr sz="6300"/>
            </a:lvl6pPr>
            <a:lvl7pPr marL="8639474" indent="0">
              <a:buNone/>
              <a:defRPr sz="6300"/>
            </a:lvl7pPr>
            <a:lvl8pPr marL="10079388" indent="0">
              <a:buNone/>
              <a:defRPr sz="6300"/>
            </a:lvl8pPr>
            <a:lvl9pPr marL="11519298" indent="0">
              <a:buNone/>
              <a:defRPr sz="6300"/>
            </a:lvl9pPr>
          </a:lstStyle>
          <a:p>
            <a:endParaRPr lang="en-US"/>
          </a:p>
        </p:txBody>
      </p:sp>
      <p:sp>
        <p:nvSpPr>
          <p:cNvPr id="4" name="Text Placeholder 3"/>
          <p:cNvSpPr>
            <a:spLocks noGrp="1"/>
          </p:cNvSpPr>
          <p:nvPr>
            <p:ph type="body" sz="half" idx="2"/>
          </p:nvPr>
        </p:nvSpPr>
        <p:spPr>
          <a:xfrm>
            <a:off x="5645707" y="12681582"/>
            <a:ext cx="17282160" cy="1901674"/>
          </a:xfrm>
          <a:prstGeom prst="rect">
            <a:avLst/>
          </a:prstGeom>
        </p:spPr>
        <p:txBody>
          <a:bodyPr lIns="287982" tIns="143991" rIns="287982" bIns="143991"/>
          <a:lstStyle>
            <a:lvl1pPr marL="0" indent="0">
              <a:buNone/>
              <a:defRPr sz="4400"/>
            </a:lvl1pPr>
            <a:lvl2pPr marL="1439914" indent="0">
              <a:buNone/>
              <a:defRPr sz="3800"/>
            </a:lvl2pPr>
            <a:lvl3pPr marL="2879825" indent="0">
              <a:buNone/>
              <a:defRPr sz="3200"/>
            </a:lvl3pPr>
            <a:lvl4pPr marL="4319735" indent="0">
              <a:buNone/>
              <a:defRPr sz="2800"/>
            </a:lvl4pPr>
            <a:lvl5pPr marL="5759649" indent="0">
              <a:buNone/>
              <a:defRPr sz="2800"/>
            </a:lvl5pPr>
            <a:lvl6pPr marL="7199563" indent="0">
              <a:buNone/>
              <a:defRPr sz="2800"/>
            </a:lvl6pPr>
            <a:lvl7pPr marL="8639474" indent="0">
              <a:buNone/>
              <a:defRPr sz="2800"/>
            </a:lvl7pPr>
            <a:lvl8pPr marL="10079388" indent="0">
              <a:buNone/>
              <a:defRPr sz="2800"/>
            </a:lvl8pPr>
            <a:lvl9pPr marL="11519298" indent="0">
              <a:buNone/>
              <a:defRPr sz="2800"/>
            </a:lvl9pPr>
          </a:lstStyle>
          <a:p>
            <a:pPr lvl="0"/>
            <a:r>
              <a:rPr lang="en-AU"/>
              <a:t>Click to edit Master text styles</a:t>
            </a:r>
          </a:p>
        </p:txBody>
      </p:sp>
      <p:sp>
        <p:nvSpPr>
          <p:cNvPr id="5" name="Date Placeholder 4"/>
          <p:cNvSpPr>
            <a:spLocks noGrp="1"/>
          </p:cNvSpPr>
          <p:nvPr>
            <p:ph type="dt" sz="half" idx="10"/>
          </p:nvPr>
        </p:nvSpPr>
        <p:spPr/>
        <p:txBody>
          <a:bodyPr/>
          <a:lstStyle/>
          <a:p>
            <a:fld id="{89E90B11-1D17-5043-861D-895B842EEA1B}" type="datetimeFigureOut">
              <a:rPr lang="en-US" smtClean="0"/>
              <a:t>2/21/22</a:t>
            </a:fld>
            <a:endParaRPr lang="en-US"/>
          </a:p>
        </p:txBody>
      </p:sp>
      <p:sp>
        <p:nvSpPr>
          <p:cNvPr id="6" name="Footer Placeholder 5"/>
          <p:cNvSpPr>
            <a:spLocks noGrp="1"/>
          </p:cNvSpPr>
          <p:nvPr>
            <p:ph type="ftr" sz="quarter" idx="11"/>
          </p:nvPr>
        </p:nvSpPr>
        <p:spPr>
          <a:xfrm>
            <a:off x="9841230" y="15018350"/>
            <a:ext cx="9121140" cy="862693"/>
          </a:xfrm>
          <a:prstGeom prst="rect">
            <a:avLst/>
          </a:prstGeom>
        </p:spPr>
        <p:txBody>
          <a:bodyPr lIns="287982" tIns="143991" rIns="287982" bIns="143991"/>
          <a:lstStyle/>
          <a:p>
            <a:endParaRPr lang="en-US"/>
          </a:p>
        </p:txBody>
      </p:sp>
      <p:sp>
        <p:nvSpPr>
          <p:cNvPr id="7" name="Slide Number Placeholder 6"/>
          <p:cNvSpPr>
            <a:spLocks noGrp="1"/>
          </p:cNvSpPr>
          <p:nvPr>
            <p:ph type="sldNum" sz="quarter" idx="12"/>
          </p:nvPr>
        </p:nvSpPr>
        <p:spPr>
          <a:xfrm>
            <a:off x="20642580" y="15018350"/>
            <a:ext cx="6720840" cy="862693"/>
          </a:xfrm>
          <a:prstGeom prst="rect">
            <a:avLst/>
          </a:prstGeom>
        </p:spPr>
        <p:txBody>
          <a:bodyPr lIns="287982" tIns="143991" rIns="287982" bIns="143991"/>
          <a:lstStyle/>
          <a:p>
            <a:fld id="{9E5E8B40-2A0D-7C42-9525-59E428DC76FA}" type="slidenum">
              <a:rPr lang="en-US" smtClean="0"/>
              <a:t>‹#›</a:t>
            </a:fld>
            <a:endParaRPr lang="en-US"/>
          </a:p>
        </p:txBody>
      </p:sp>
    </p:spTree>
    <p:extLst>
      <p:ext uri="{BB962C8B-B14F-4D97-AF65-F5344CB8AC3E}">
        <p14:creationId xmlns:p14="http://schemas.microsoft.com/office/powerpoint/2010/main" val="3536092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440180" y="15018350"/>
            <a:ext cx="6720840" cy="862693"/>
          </a:xfrm>
          <a:prstGeom prst="rect">
            <a:avLst/>
          </a:prstGeom>
        </p:spPr>
        <p:txBody>
          <a:bodyPr vert="horz" lIns="287982" tIns="143991" rIns="287982" bIns="143991" rtlCol="0" anchor="ctr"/>
          <a:lstStyle>
            <a:lvl1pPr algn="l">
              <a:defRPr sz="3800">
                <a:solidFill>
                  <a:schemeClr val="tx1">
                    <a:tint val="75000"/>
                  </a:schemeClr>
                </a:solidFill>
                <a:latin typeface="Arial"/>
                <a:cs typeface="Arial"/>
              </a:defRPr>
            </a:lvl1pPr>
          </a:lstStyle>
          <a:p>
            <a:fld id="{89E90B11-1D17-5043-861D-895B842EEA1B}" type="datetimeFigureOut">
              <a:rPr lang="en-US" smtClean="0"/>
              <a:pPr/>
              <a:t>2/21/22</a:t>
            </a:fld>
            <a:endParaRPr lang="en-US" dirty="0"/>
          </a:p>
        </p:txBody>
      </p:sp>
    </p:spTree>
    <p:extLst>
      <p:ext uri="{BB962C8B-B14F-4D97-AF65-F5344CB8AC3E}">
        <p14:creationId xmlns:p14="http://schemas.microsoft.com/office/powerpoint/2010/main" val="289858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39914" rtl="0" eaLnBrk="1" latinLnBrk="0" hangingPunct="1">
        <a:spcBef>
          <a:spcPct val="0"/>
        </a:spcBef>
        <a:buNone/>
        <a:defRPr sz="13900" kern="1200">
          <a:solidFill>
            <a:schemeClr val="tx1"/>
          </a:solidFill>
          <a:latin typeface="+mj-lt"/>
          <a:ea typeface="+mj-ea"/>
          <a:cs typeface="+mj-cs"/>
        </a:defRPr>
      </a:lvl1pPr>
    </p:titleStyle>
    <p:bodyStyle>
      <a:lvl1pPr marL="1079936" indent="-1079936" algn="l" defTabSz="1439914" rtl="0" eaLnBrk="1" latinLnBrk="0" hangingPunct="1">
        <a:spcBef>
          <a:spcPct val="20000"/>
        </a:spcBef>
        <a:buFont typeface="Arial"/>
        <a:buChar char="•"/>
        <a:defRPr sz="10100" kern="1200">
          <a:solidFill>
            <a:schemeClr val="tx1"/>
          </a:solidFill>
          <a:latin typeface="+mn-lt"/>
          <a:ea typeface="+mn-ea"/>
          <a:cs typeface="+mn-cs"/>
        </a:defRPr>
      </a:lvl1pPr>
      <a:lvl2pPr marL="2339856" indent="-899946" algn="l" defTabSz="1439914" rtl="0" eaLnBrk="1" latinLnBrk="0" hangingPunct="1">
        <a:spcBef>
          <a:spcPct val="20000"/>
        </a:spcBef>
        <a:buFont typeface="Arial"/>
        <a:buChar char="–"/>
        <a:defRPr sz="8800" kern="1200">
          <a:solidFill>
            <a:schemeClr val="tx1"/>
          </a:solidFill>
          <a:latin typeface="+mn-lt"/>
          <a:ea typeface="+mn-ea"/>
          <a:cs typeface="+mn-cs"/>
        </a:defRPr>
      </a:lvl2pPr>
      <a:lvl3pPr marL="3599780" indent="-719955" algn="l" defTabSz="1439914" rtl="0" eaLnBrk="1" latinLnBrk="0" hangingPunct="1">
        <a:spcBef>
          <a:spcPct val="20000"/>
        </a:spcBef>
        <a:buFont typeface="Arial"/>
        <a:buChar char="•"/>
        <a:defRPr sz="7600" kern="1200">
          <a:solidFill>
            <a:schemeClr val="tx1"/>
          </a:solidFill>
          <a:latin typeface="+mn-lt"/>
          <a:ea typeface="+mn-ea"/>
          <a:cs typeface="+mn-cs"/>
        </a:defRPr>
      </a:lvl3pPr>
      <a:lvl4pPr marL="5039694" indent="-719955" algn="l" defTabSz="1439914" rtl="0" eaLnBrk="1" latinLnBrk="0" hangingPunct="1">
        <a:spcBef>
          <a:spcPct val="20000"/>
        </a:spcBef>
        <a:buFont typeface="Arial"/>
        <a:buChar char="–"/>
        <a:defRPr sz="6300" kern="1200">
          <a:solidFill>
            <a:schemeClr val="tx1"/>
          </a:solidFill>
          <a:latin typeface="+mn-lt"/>
          <a:ea typeface="+mn-ea"/>
          <a:cs typeface="+mn-cs"/>
        </a:defRPr>
      </a:lvl4pPr>
      <a:lvl5pPr marL="6479604" indent="-719955" algn="l" defTabSz="1439914" rtl="0" eaLnBrk="1" latinLnBrk="0" hangingPunct="1">
        <a:spcBef>
          <a:spcPct val="20000"/>
        </a:spcBef>
        <a:buFont typeface="Arial"/>
        <a:buChar char="»"/>
        <a:defRPr sz="6300" kern="1200">
          <a:solidFill>
            <a:schemeClr val="tx1"/>
          </a:solidFill>
          <a:latin typeface="+mn-lt"/>
          <a:ea typeface="+mn-ea"/>
          <a:cs typeface="+mn-cs"/>
        </a:defRPr>
      </a:lvl5pPr>
      <a:lvl6pPr marL="7919518" indent="-719955" algn="l" defTabSz="1439914" rtl="0" eaLnBrk="1" latinLnBrk="0" hangingPunct="1">
        <a:spcBef>
          <a:spcPct val="20000"/>
        </a:spcBef>
        <a:buFont typeface="Arial"/>
        <a:buChar char="•"/>
        <a:defRPr sz="6300" kern="1200">
          <a:solidFill>
            <a:schemeClr val="tx1"/>
          </a:solidFill>
          <a:latin typeface="+mn-lt"/>
          <a:ea typeface="+mn-ea"/>
          <a:cs typeface="+mn-cs"/>
        </a:defRPr>
      </a:lvl6pPr>
      <a:lvl7pPr marL="9359429" indent="-719955" algn="l" defTabSz="1439914" rtl="0" eaLnBrk="1" latinLnBrk="0" hangingPunct="1">
        <a:spcBef>
          <a:spcPct val="20000"/>
        </a:spcBef>
        <a:buFont typeface="Arial"/>
        <a:buChar char="•"/>
        <a:defRPr sz="6300" kern="1200">
          <a:solidFill>
            <a:schemeClr val="tx1"/>
          </a:solidFill>
          <a:latin typeface="+mn-lt"/>
          <a:ea typeface="+mn-ea"/>
          <a:cs typeface="+mn-cs"/>
        </a:defRPr>
      </a:lvl7pPr>
      <a:lvl8pPr marL="10799343" indent="-719955" algn="l" defTabSz="1439914" rtl="0" eaLnBrk="1" latinLnBrk="0" hangingPunct="1">
        <a:spcBef>
          <a:spcPct val="20000"/>
        </a:spcBef>
        <a:buFont typeface="Arial"/>
        <a:buChar char="•"/>
        <a:defRPr sz="6300" kern="1200">
          <a:solidFill>
            <a:schemeClr val="tx1"/>
          </a:solidFill>
          <a:latin typeface="+mn-lt"/>
          <a:ea typeface="+mn-ea"/>
          <a:cs typeface="+mn-cs"/>
        </a:defRPr>
      </a:lvl8pPr>
      <a:lvl9pPr marL="12239254" indent="-719955" algn="l" defTabSz="1439914" rtl="0" eaLnBrk="1" latinLnBrk="0" hangingPunct="1">
        <a:spcBef>
          <a:spcPct val="20000"/>
        </a:spcBef>
        <a:buFont typeface="Arial"/>
        <a:buChar char="•"/>
        <a:defRPr sz="6300" kern="1200">
          <a:solidFill>
            <a:schemeClr val="tx1"/>
          </a:solidFill>
          <a:latin typeface="+mn-lt"/>
          <a:ea typeface="+mn-ea"/>
          <a:cs typeface="+mn-cs"/>
        </a:defRPr>
      </a:lvl9pPr>
    </p:bodyStyle>
    <p:otherStyle>
      <a:defPPr>
        <a:defRPr lang="en-US"/>
      </a:defPPr>
      <a:lvl1pPr marL="0" algn="l" defTabSz="1439914" rtl="0" eaLnBrk="1" latinLnBrk="0" hangingPunct="1">
        <a:defRPr sz="5700" kern="1200">
          <a:solidFill>
            <a:schemeClr val="tx1"/>
          </a:solidFill>
          <a:latin typeface="+mn-lt"/>
          <a:ea typeface="+mn-ea"/>
          <a:cs typeface="+mn-cs"/>
        </a:defRPr>
      </a:lvl1pPr>
      <a:lvl2pPr marL="1439914" algn="l" defTabSz="1439914" rtl="0" eaLnBrk="1" latinLnBrk="0" hangingPunct="1">
        <a:defRPr sz="5700" kern="1200">
          <a:solidFill>
            <a:schemeClr val="tx1"/>
          </a:solidFill>
          <a:latin typeface="+mn-lt"/>
          <a:ea typeface="+mn-ea"/>
          <a:cs typeface="+mn-cs"/>
        </a:defRPr>
      </a:lvl2pPr>
      <a:lvl3pPr marL="2879825" algn="l" defTabSz="1439914" rtl="0" eaLnBrk="1" latinLnBrk="0" hangingPunct="1">
        <a:defRPr sz="5700" kern="1200">
          <a:solidFill>
            <a:schemeClr val="tx1"/>
          </a:solidFill>
          <a:latin typeface="+mn-lt"/>
          <a:ea typeface="+mn-ea"/>
          <a:cs typeface="+mn-cs"/>
        </a:defRPr>
      </a:lvl3pPr>
      <a:lvl4pPr marL="4319735" algn="l" defTabSz="1439914" rtl="0" eaLnBrk="1" latinLnBrk="0" hangingPunct="1">
        <a:defRPr sz="5700" kern="1200">
          <a:solidFill>
            <a:schemeClr val="tx1"/>
          </a:solidFill>
          <a:latin typeface="+mn-lt"/>
          <a:ea typeface="+mn-ea"/>
          <a:cs typeface="+mn-cs"/>
        </a:defRPr>
      </a:lvl4pPr>
      <a:lvl5pPr marL="5759649" algn="l" defTabSz="1439914" rtl="0" eaLnBrk="1" latinLnBrk="0" hangingPunct="1">
        <a:defRPr sz="5700" kern="1200">
          <a:solidFill>
            <a:schemeClr val="tx1"/>
          </a:solidFill>
          <a:latin typeface="+mn-lt"/>
          <a:ea typeface="+mn-ea"/>
          <a:cs typeface="+mn-cs"/>
        </a:defRPr>
      </a:lvl5pPr>
      <a:lvl6pPr marL="7199563" algn="l" defTabSz="1439914" rtl="0" eaLnBrk="1" latinLnBrk="0" hangingPunct="1">
        <a:defRPr sz="5700" kern="1200">
          <a:solidFill>
            <a:schemeClr val="tx1"/>
          </a:solidFill>
          <a:latin typeface="+mn-lt"/>
          <a:ea typeface="+mn-ea"/>
          <a:cs typeface="+mn-cs"/>
        </a:defRPr>
      </a:lvl6pPr>
      <a:lvl7pPr marL="8639474" algn="l" defTabSz="1439914" rtl="0" eaLnBrk="1" latinLnBrk="0" hangingPunct="1">
        <a:defRPr sz="5700" kern="1200">
          <a:solidFill>
            <a:schemeClr val="tx1"/>
          </a:solidFill>
          <a:latin typeface="+mn-lt"/>
          <a:ea typeface="+mn-ea"/>
          <a:cs typeface="+mn-cs"/>
        </a:defRPr>
      </a:lvl7pPr>
      <a:lvl8pPr marL="10079388" algn="l" defTabSz="1439914" rtl="0" eaLnBrk="1" latinLnBrk="0" hangingPunct="1">
        <a:defRPr sz="5700" kern="1200">
          <a:solidFill>
            <a:schemeClr val="tx1"/>
          </a:solidFill>
          <a:latin typeface="+mn-lt"/>
          <a:ea typeface="+mn-ea"/>
          <a:cs typeface="+mn-cs"/>
        </a:defRPr>
      </a:lvl8pPr>
      <a:lvl9pPr marL="11519298" algn="l" defTabSz="1439914" rtl="0" eaLnBrk="1" latinLnBrk="0" hangingPunct="1">
        <a:defRPr sz="5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slideLayout" Target="../slideLayouts/slideLayout1.xml"/><Relationship Id="rId1" Type="http://schemas.openxmlformats.org/officeDocument/2006/relationships/tags" Target="../tags/tag28.xml"/><Relationship Id="rId6" Type="http://schemas.microsoft.com/office/2007/relationships/hdphoto" Target="../media/hdphoto1.wdp"/><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40.png"/><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4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5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jpg"/><Relationship Id="rId7" Type="http://schemas.openxmlformats.org/officeDocument/2006/relationships/image" Target="../media/image63.png"/><Relationship Id="rId2" Type="http://schemas.openxmlformats.org/officeDocument/2006/relationships/slideLayout" Target="../slideLayouts/slideLayout1.xml"/><Relationship Id="rId1" Type="http://schemas.openxmlformats.org/officeDocument/2006/relationships/tags" Target="../tags/tag42.xml"/><Relationship Id="rId6" Type="http://schemas.openxmlformats.org/officeDocument/2006/relationships/image" Target="../media/image17.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3.xml"/><Relationship Id="rId5" Type="http://schemas.openxmlformats.org/officeDocument/2006/relationships/image" Target="../media/image66.png"/><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4892CD-474E-4287-AA01-9592E353515A}"/>
              </a:ext>
            </a:extLst>
          </p:cNvPr>
          <p:cNvPicPr>
            <a:picLocks noChangeAspect="1"/>
          </p:cNvPicPr>
          <p:nvPr/>
        </p:nvPicPr>
        <p:blipFill>
          <a:blip r:embed="rId4"/>
          <a:stretch>
            <a:fillRect/>
          </a:stretch>
        </p:blipFill>
        <p:spPr>
          <a:xfrm flipH="1">
            <a:off x="-322321" y="-4336027"/>
            <a:ext cx="28803605" cy="21201319"/>
          </a:xfrm>
          <a:prstGeom prst="rect">
            <a:avLst/>
          </a:prstGeom>
        </p:spPr>
      </p:pic>
      <p:sp>
        <p:nvSpPr>
          <p:cNvPr id="11" name="Rectangle 10"/>
          <p:cNvSpPr/>
          <p:nvPr/>
        </p:nvSpPr>
        <p:spPr>
          <a:xfrm>
            <a:off x="12039604" y="-577283"/>
            <a:ext cx="16764001" cy="23515903"/>
          </a:xfrm>
          <a:prstGeom prst="rect">
            <a:avLst/>
          </a:prstGeom>
          <a:solidFill>
            <a:schemeClr val="dk1">
              <a:alpha val="4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3" name="TextBox 12"/>
          <p:cNvSpPr txBox="1"/>
          <p:nvPr/>
        </p:nvSpPr>
        <p:spPr>
          <a:xfrm>
            <a:off x="13582049" y="2587133"/>
            <a:ext cx="14528131" cy="4168779"/>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Welcome to service name.</a:t>
            </a:r>
          </a:p>
        </p:txBody>
      </p:sp>
      <p:sp>
        <p:nvSpPr>
          <p:cNvPr id="8" name="TextBox 7">
            <a:extLst>
              <a:ext uri="{FF2B5EF4-FFF2-40B4-BE49-F238E27FC236}">
                <a16:creationId xmlns:a16="http://schemas.microsoft.com/office/drawing/2014/main" id="{BC05319F-0E58-4376-9473-CE07BFE7B0A1}"/>
              </a:ext>
            </a:extLst>
          </p:cNvPr>
          <p:cNvSpPr txBox="1"/>
          <p:nvPr/>
        </p:nvSpPr>
        <p:spPr>
          <a:xfrm>
            <a:off x="14079482" y="11455263"/>
            <a:ext cx="14030699" cy="4189297"/>
          </a:xfrm>
          <a:prstGeom prst="rect">
            <a:avLst/>
          </a:prstGeom>
          <a:noFill/>
        </p:spPr>
        <p:txBody>
          <a:bodyPr wrap="square" lIns="287982" tIns="143991" rIns="287982" bIns="143991" rtlCol="0">
            <a:spAutoFit/>
          </a:bodyPr>
          <a:lstStyle/>
          <a:p>
            <a:pPr algn="r"/>
            <a:r>
              <a:rPr lang="en-US" sz="7600" i="1" baseline="30000" dirty="0">
                <a:solidFill>
                  <a:srgbClr val="FFFFFF"/>
                </a:solidFill>
                <a:latin typeface="Arial"/>
                <a:cs typeface="Arial"/>
              </a:rPr>
              <a:t>To talk to someone about your substance use or to make an appointment phone </a:t>
            </a:r>
            <a:r>
              <a:rPr lang="en-US" sz="7600" i="1" baseline="30000" dirty="0" err="1">
                <a:solidFill>
                  <a:srgbClr val="FFFFFF"/>
                </a:solidFill>
                <a:latin typeface="Arial"/>
                <a:cs typeface="Arial"/>
              </a:rPr>
              <a:t>Adis</a:t>
            </a:r>
            <a:r>
              <a:rPr lang="en-US" sz="7600" i="1" baseline="30000" dirty="0">
                <a:solidFill>
                  <a:srgbClr val="FFFFFF"/>
                </a:solidFill>
                <a:latin typeface="Arial"/>
                <a:cs typeface="Arial"/>
              </a:rPr>
              <a:t> 24/7 Alcohol and Drug Support</a:t>
            </a:r>
          </a:p>
          <a:p>
            <a:pPr algn="r"/>
            <a:r>
              <a:rPr lang="en-US" sz="7600" b="1" baseline="30000" dirty="0">
                <a:solidFill>
                  <a:srgbClr val="FFFFFF"/>
                </a:solidFill>
                <a:latin typeface="Arial"/>
                <a:cs typeface="Arial"/>
              </a:rPr>
              <a:t> 1800 177 833</a:t>
            </a:r>
          </a:p>
          <a:p>
            <a:pPr algn="r"/>
            <a:endParaRPr lang="en-US" sz="7600" baseline="30000" dirty="0">
              <a:solidFill>
                <a:srgbClr val="FFFFFF"/>
              </a:solidFill>
              <a:latin typeface="Arial"/>
              <a:cs typeface="Arial"/>
            </a:endParaRPr>
          </a:p>
        </p:txBody>
      </p:sp>
    </p:spTree>
    <p:custDataLst>
      <p:tags r:id="rId1"/>
    </p:custDataLst>
    <p:extLst>
      <p:ext uri="{BB962C8B-B14F-4D97-AF65-F5344CB8AC3E}">
        <p14:creationId xmlns:p14="http://schemas.microsoft.com/office/powerpoint/2010/main" val="2007088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ndHIV2.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7887" y="-1199256"/>
            <a:ext cx="30134458" cy="19850476"/>
          </a:xfrm>
          <a:prstGeom prst="rect">
            <a:avLst/>
          </a:prstGeom>
        </p:spPr>
      </p:pic>
    </p:spTree>
    <p:extLst>
      <p:ext uri="{BB962C8B-B14F-4D97-AF65-F5344CB8AC3E}">
        <p14:creationId xmlns:p14="http://schemas.microsoft.com/office/powerpoint/2010/main" val="2974692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84423A8-F2BC-4647-A216-C1A0036511E7}"/>
              </a:ext>
            </a:extLst>
          </p:cNvPr>
          <p:cNvPicPr>
            <a:picLocks noChangeAspect="1"/>
          </p:cNvPicPr>
          <p:nvPr/>
        </p:nvPicPr>
        <p:blipFill>
          <a:blip r:embed="rId2"/>
          <a:srcRect/>
          <a:stretch/>
        </p:blipFill>
        <p:spPr>
          <a:xfrm>
            <a:off x="-336628" y="-188560"/>
            <a:ext cx="29476855" cy="16580730"/>
          </a:xfrm>
          <a:prstGeom prst="rect">
            <a:avLst/>
          </a:prstGeom>
        </p:spPr>
      </p:pic>
      <p:sp>
        <p:nvSpPr>
          <p:cNvPr id="8" name="TextBox 7">
            <a:extLst>
              <a:ext uri="{FF2B5EF4-FFF2-40B4-BE49-F238E27FC236}">
                <a16:creationId xmlns:a16="http://schemas.microsoft.com/office/drawing/2014/main" id="{E28C27D5-A945-4DB4-8E05-4C636EB0CB81}"/>
              </a:ext>
            </a:extLst>
          </p:cNvPr>
          <p:cNvSpPr txBox="1"/>
          <p:nvPr/>
        </p:nvSpPr>
        <p:spPr>
          <a:xfrm>
            <a:off x="14426314" y="3277080"/>
            <a:ext cx="13391674" cy="6107771"/>
          </a:xfrm>
          <a:prstGeom prst="rect">
            <a:avLst/>
          </a:prstGeom>
          <a:noFill/>
        </p:spPr>
        <p:txBody>
          <a:bodyPr wrap="square" lIns="287982" tIns="143991" rIns="287982" bIns="143991" rtlCol="0">
            <a:spAutoFit/>
          </a:bodyPr>
          <a:lstStyle/>
          <a:p>
            <a:pPr algn="r"/>
            <a:r>
              <a:rPr lang="en-AU" sz="12600" b="1" dirty="0">
                <a:solidFill>
                  <a:srgbClr val="FFFFFF"/>
                </a:solidFill>
                <a:latin typeface="Arial"/>
                <a:cs typeface="Arial"/>
              </a:rPr>
              <a:t>Have you had your COVID19 vaccination?</a:t>
            </a:r>
            <a:endParaRPr lang="en-US" sz="12600" b="1" dirty="0">
              <a:solidFill>
                <a:srgbClr val="FFFFFF"/>
              </a:solidFill>
              <a:latin typeface="Arial"/>
              <a:cs typeface="Arial"/>
            </a:endParaRPr>
          </a:p>
        </p:txBody>
      </p:sp>
      <p:sp>
        <p:nvSpPr>
          <p:cNvPr id="9" name="TextBox 8">
            <a:extLst>
              <a:ext uri="{FF2B5EF4-FFF2-40B4-BE49-F238E27FC236}">
                <a16:creationId xmlns:a16="http://schemas.microsoft.com/office/drawing/2014/main" id="{184A0EA0-8E94-4BDA-9C67-8DD984704F76}"/>
              </a:ext>
            </a:extLst>
          </p:cNvPr>
          <p:cNvSpPr txBox="1"/>
          <p:nvPr/>
        </p:nvSpPr>
        <p:spPr>
          <a:xfrm>
            <a:off x="13507099" y="11502644"/>
            <a:ext cx="14310889" cy="1768122"/>
          </a:xfrm>
          <a:prstGeom prst="rect">
            <a:avLst/>
          </a:prstGeom>
          <a:noFill/>
        </p:spPr>
        <p:txBody>
          <a:bodyPr wrap="square" lIns="287982" tIns="143991" rIns="287982" bIns="143991" rtlCol="0">
            <a:spAutoFit/>
          </a:bodyPr>
          <a:lstStyle/>
          <a:p>
            <a:pPr algn="r"/>
            <a:r>
              <a:rPr lang="en-AU" sz="7200" baseline="30000" dirty="0">
                <a:solidFill>
                  <a:srgbClr val="FFFFFF"/>
                </a:solidFill>
                <a:latin typeface="Arial"/>
                <a:cs typeface="Arial"/>
              </a:rPr>
              <a:t>Please talk to your case manager for information about your closest vaccination clinic.</a:t>
            </a:r>
            <a:endParaRPr lang="en-GB" sz="7200" b="1" baseline="30000" dirty="0">
              <a:solidFill>
                <a:srgbClr val="FFFFFF"/>
              </a:solidFill>
              <a:latin typeface="Arial"/>
              <a:cs typeface="Arial"/>
            </a:endParaRPr>
          </a:p>
        </p:txBody>
      </p:sp>
    </p:spTree>
    <p:extLst>
      <p:ext uri="{BB962C8B-B14F-4D97-AF65-F5344CB8AC3E}">
        <p14:creationId xmlns:p14="http://schemas.microsoft.com/office/powerpoint/2010/main" val="2746263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unselli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80283" y="-4250250"/>
            <a:ext cx="31186651" cy="20791100"/>
          </a:xfrm>
          <a:prstGeom prst="rect">
            <a:avLst/>
          </a:prstGeom>
        </p:spPr>
      </p:pic>
      <p:sp>
        <p:nvSpPr>
          <p:cNvPr id="10" name="Rectangle 9"/>
          <p:cNvSpPr/>
          <p:nvPr/>
        </p:nvSpPr>
        <p:spPr>
          <a:xfrm>
            <a:off x="-580767" y="-2158894"/>
            <a:ext cx="30990111" cy="18828539"/>
          </a:xfrm>
          <a:prstGeom prst="rect">
            <a:avLst/>
          </a:prstGeom>
          <a:solidFill>
            <a:schemeClr val="dk1">
              <a:alpha val="59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1345356" y="7449871"/>
            <a:ext cx="10431779" cy="3797139"/>
          </a:xfrm>
          <a:prstGeom prst="rect">
            <a:avLst/>
          </a:prstGeom>
          <a:noFill/>
        </p:spPr>
        <p:txBody>
          <a:bodyPr wrap="square" lIns="287982" tIns="143991" rIns="287982" bIns="143991" rtlCol="0">
            <a:spAutoFit/>
          </a:bodyPr>
          <a:lstStyle/>
          <a:p>
            <a:pPr>
              <a:lnSpc>
                <a:spcPct val="90000"/>
              </a:lnSpc>
            </a:pPr>
            <a:r>
              <a:rPr lang="en-US" sz="6300" dirty="0">
                <a:solidFill>
                  <a:schemeClr val="bg1"/>
                </a:solidFill>
                <a:latin typeface="Arial"/>
                <a:cs typeface="Arial"/>
              </a:rPr>
              <a:t>Talk to your worker about how you can reduce harms associated with your alcohol or other drug use.</a:t>
            </a:r>
          </a:p>
        </p:txBody>
      </p:sp>
      <p:sp>
        <p:nvSpPr>
          <p:cNvPr id="12" name="TextBox 11"/>
          <p:cNvSpPr txBox="1"/>
          <p:nvPr/>
        </p:nvSpPr>
        <p:spPr>
          <a:xfrm>
            <a:off x="11345356" y="4692961"/>
            <a:ext cx="15124527" cy="2229787"/>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We’re here to help.</a:t>
            </a:r>
          </a:p>
        </p:txBody>
      </p:sp>
      <p:pic>
        <p:nvPicPr>
          <p:cNvPr id="13" name="Picture 12" descr="Connected.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16123" y="5246393"/>
            <a:ext cx="6051979" cy="6000617"/>
          </a:xfrm>
          <a:prstGeom prst="rect">
            <a:avLst/>
          </a:prstGeom>
        </p:spPr>
      </p:pic>
    </p:spTree>
    <p:custDataLst>
      <p:tags r:id="rId1"/>
    </p:custDataLst>
    <p:extLst>
      <p:ext uri="{BB962C8B-B14F-4D97-AF65-F5344CB8AC3E}">
        <p14:creationId xmlns:p14="http://schemas.microsoft.com/office/powerpoint/2010/main" val="3922243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F9BA9C-B0E6-4B37-8F22-80E18F1BD7C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
            <a:ext cx="28803600" cy="16202025"/>
          </a:xfrm>
          <a:prstGeom prst="rect">
            <a:avLst/>
          </a:prstGeom>
        </p:spPr>
      </p:pic>
      <p:sp>
        <p:nvSpPr>
          <p:cNvPr id="11" name="TextBox 10"/>
          <p:cNvSpPr txBox="1"/>
          <p:nvPr/>
        </p:nvSpPr>
        <p:spPr>
          <a:xfrm>
            <a:off x="14949464" y="6067760"/>
            <a:ext cx="10431779" cy="2908434"/>
          </a:xfrm>
          <a:prstGeom prst="rect">
            <a:avLst/>
          </a:prstGeom>
          <a:noFill/>
        </p:spPr>
        <p:txBody>
          <a:bodyPr wrap="square" lIns="287982" tIns="143991" rIns="287982" bIns="143991" rtlCol="0">
            <a:spAutoFit/>
          </a:bodyPr>
          <a:lstStyle/>
          <a:p>
            <a:pPr algn="r">
              <a:lnSpc>
                <a:spcPct val="90000"/>
              </a:lnSpc>
            </a:pPr>
            <a:r>
              <a:rPr lang="en-US" sz="6300" dirty="0">
                <a:solidFill>
                  <a:schemeClr val="bg1"/>
                </a:solidFill>
                <a:latin typeface="Arial"/>
                <a:cs typeface="Arial"/>
              </a:rPr>
              <a:t>Report all accidents, incidents or hazards to a staff member.</a:t>
            </a:r>
          </a:p>
        </p:txBody>
      </p:sp>
      <p:sp>
        <p:nvSpPr>
          <p:cNvPr id="12" name="TextBox 11"/>
          <p:cNvSpPr txBox="1"/>
          <p:nvPr/>
        </p:nvSpPr>
        <p:spPr>
          <a:xfrm>
            <a:off x="10256716" y="3347140"/>
            <a:ext cx="15124527" cy="2229787"/>
          </a:xfrm>
          <a:prstGeom prst="rect">
            <a:avLst/>
          </a:prstGeom>
          <a:noFill/>
        </p:spPr>
        <p:txBody>
          <a:bodyPr wrap="square" lIns="287982" tIns="143991" rIns="287982" bIns="143991" rtlCol="0">
            <a:spAutoFit/>
          </a:bodyPr>
          <a:lstStyle/>
          <a:p>
            <a:pPr algn="r"/>
            <a:r>
              <a:rPr lang="en-US" sz="12600" b="1" dirty="0">
                <a:solidFill>
                  <a:schemeClr val="bg1"/>
                </a:solidFill>
                <a:latin typeface="Arial"/>
                <a:cs typeface="Arial"/>
              </a:rPr>
              <a:t>Stay on your feet</a:t>
            </a:r>
          </a:p>
        </p:txBody>
      </p:sp>
    </p:spTree>
    <p:custDataLst>
      <p:tags r:id="rId1"/>
    </p:custDataLst>
    <p:extLst>
      <p:ext uri="{BB962C8B-B14F-4D97-AF65-F5344CB8AC3E}">
        <p14:creationId xmlns:p14="http://schemas.microsoft.com/office/powerpoint/2010/main" val="2706775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ne DEC2.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827" y="-1523851"/>
            <a:ext cx="29257934" cy="19505289"/>
          </a:xfrm>
          <a:prstGeom prst="rect">
            <a:avLst/>
          </a:prstGeom>
        </p:spPr>
      </p:pic>
      <p:sp>
        <p:nvSpPr>
          <p:cNvPr id="11" name="Rectangle 10"/>
          <p:cNvSpPr/>
          <p:nvPr/>
        </p:nvSpPr>
        <p:spPr>
          <a:xfrm>
            <a:off x="-750096" y="-1523851"/>
            <a:ext cx="16274990" cy="18022768"/>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808203" y="1493350"/>
            <a:ext cx="13391674" cy="1906621"/>
          </a:xfrm>
          <a:prstGeom prst="rect">
            <a:avLst/>
          </a:prstGeom>
          <a:noFill/>
        </p:spPr>
        <p:txBody>
          <a:bodyPr wrap="square" lIns="287982" tIns="143991" rIns="287982" bIns="143991" rtlCol="0">
            <a:spAutoFit/>
          </a:bodyPr>
          <a:lstStyle/>
          <a:p>
            <a:pPr>
              <a:lnSpc>
                <a:spcPct val="80000"/>
              </a:lnSpc>
            </a:pPr>
            <a:r>
              <a:rPr lang="en-US" sz="12600" b="1" dirty="0">
                <a:solidFill>
                  <a:srgbClr val="FFFFFF"/>
                </a:solidFill>
                <a:latin typeface="Arial"/>
                <a:cs typeface="Arial"/>
              </a:rPr>
              <a:t>DV Connect</a:t>
            </a:r>
          </a:p>
        </p:txBody>
      </p:sp>
      <p:sp>
        <p:nvSpPr>
          <p:cNvPr id="13" name="TextBox 12"/>
          <p:cNvSpPr txBox="1"/>
          <p:nvPr/>
        </p:nvSpPr>
        <p:spPr>
          <a:xfrm>
            <a:off x="828206" y="3431728"/>
            <a:ext cx="13613704" cy="9154760"/>
          </a:xfrm>
          <a:prstGeom prst="rect">
            <a:avLst/>
          </a:prstGeom>
          <a:noFill/>
        </p:spPr>
        <p:txBody>
          <a:bodyPr wrap="square" lIns="287982" tIns="143991" rIns="287982" bIns="143991" rtlCol="0">
            <a:spAutoFit/>
          </a:bodyPr>
          <a:lstStyle/>
          <a:p>
            <a:r>
              <a:rPr lang="en-US" sz="7200" dirty="0">
                <a:solidFill>
                  <a:srgbClr val="FFFFFF"/>
                </a:solidFill>
                <a:latin typeface="Arial"/>
                <a:cs typeface="Arial"/>
              </a:rPr>
              <a:t>A state wide service offering anyone affected by domestic or family violence a free ‘crisis hotline’ 24 hours / 7 days.</a:t>
            </a:r>
          </a:p>
          <a:p>
            <a:r>
              <a:rPr lang="en-US" sz="7200" dirty="0">
                <a:solidFill>
                  <a:srgbClr val="FFFFFF"/>
                </a:solidFill>
                <a:latin typeface="Arial"/>
                <a:cs typeface="Arial"/>
              </a:rPr>
              <a:t>Free, professional and </a:t>
            </a:r>
            <a:r>
              <a:rPr lang="en-US" sz="7200" dirty="0" err="1">
                <a:solidFill>
                  <a:srgbClr val="FFFFFF"/>
                </a:solidFill>
                <a:latin typeface="Arial"/>
                <a:cs typeface="Arial"/>
              </a:rPr>
              <a:t>non-judgemental</a:t>
            </a:r>
            <a:r>
              <a:rPr lang="en-US" sz="7200" dirty="0">
                <a:solidFill>
                  <a:srgbClr val="FFFFFF"/>
                </a:solidFill>
                <a:latin typeface="Arial"/>
                <a:cs typeface="Arial"/>
              </a:rPr>
              <a:t> telephone support, wherever you live in Queensland.</a:t>
            </a:r>
          </a:p>
        </p:txBody>
      </p:sp>
      <p:sp>
        <p:nvSpPr>
          <p:cNvPr id="3" name="TextBox 2"/>
          <p:cNvSpPr txBox="1"/>
          <p:nvPr/>
        </p:nvSpPr>
        <p:spPr>
          <a:xfrm>
            <a:off x="1087779" y="12787293"/>
            <a:ext cx="15168384" cy="3416320"/>
          </a:xfrm>
          <a:prstGeom prst="rect">
            <a:avLst/>
          </a:prstGeom>
          <a:noFill/>
        </p:spPr>
        <p:txBody>
          <a:bodyPr wrap="square" rtlCol="0">
            <a:spAutoFit/>
          </a:bodyPr>
          <a:lstStyle/>
          <a:p>
            <a:r>
              <a:rPr lang="en-US" sz="7200" dirty="0" err="1">
                <a:solidFill>
                  <a:srgbClr val="FFFFFF"/>
                </a:solidFill>
                <a:latin typeface="Arial"/>
                <a:cs typeface="Arial"/>
              </a:rPr>
              <a:t>Womensline</a:t>
            </a:r>
            <a:r>
              <a:rPr lang="en-US" sz="7200" dirty="0">
                <a:solidFill>
                  <a:srgbClr val="FFFFFF"/>
                </a:solidFill>
                <a:latin typeface="Arial"/>
                <a:cs typeface="Arial"/>
              </a:rPr>
              <a:t>: </a:t>
            </a:r>
            <a:r>
              <a:rPr lang="en-US" sz="7200" b="1" dirty="0">
                <a:solidFill>
                  <a:srgbClr val="FFFFFF"/>
                </a:solidFill>
                <a:latin typeface="Arial"/>
                <a:cs typeface="Arial"/>
              </a:rPr>
              <a:t>1800 811 811</a:t>
            </a:r>
          </a:p>
          <a:p>
            <a:r>
              <a:rPr lang="en-US" sz="7200" dirty="0" err="1">
                <a:solidFill>
                  <a:srgbClr val="FFFFFF"/>
                </a:solidFill>
                <a:latin typeface="Arial"/>
                <a:cs typeface="Arial"/>
              </a:rPr>
              <a:t>Mensline</a:t>
            </a:r>
            <a:r>
              <a:rPr lang="en-US" sz="7200" dirty="0">
                <a:solidFill>
                  <a:srgbClr val="FFFFFF"/>
                </a:solidFill>
                <a:latin typeface="Arial"/>
                <a:cs typeface="Arial"/>
              </a:rPr>
              <a:t>: </a:t>
            </a:r>
            <a:r>
              <a:rPr lang="en-US" sz="7200" b="1" dirty="0">
                <a:solidFill>
                  <a:srgbClr val="FFFFFF"/>
                </a:solidFill>
                <a:latin typeface="Arial"/>
                <a:cs typeface="Arial"/>
              </a:rPr>
              <a:t>1800 600 636</a:t>
            </a:r>
          </a:p>
          <a:p>
            <a:endParaRPr lang="en-US" sz="7200" dirty="0">
              <a:latin typeface="Arial"/>
              <a:cs typeface="Arial"/>
            </a:endParaRPr>
          </a:p>
        </p:txBody>
      </p:sp>
    </p:spTree>
    <p:custDataLst>
      <p:tags r:id="rId1"/>
    </p:custDataLst>
    <p:extLst>
      <p:ext uri="{BB962C8B-B14F-4D97-AF65-F5344CB8AC3E}">
        <p14:creationId xmlns:p14="http://schemas.microsoft.com/office/powerpoint/2010/main" val="3602863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B8C8A7-2AE0-4CD8-94C8-DF5566223FD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H="1">
            <a:off x="-2" y="0"/>
            <a:ext cx="29346245" cy="16203613"/>
          </a:xfrm>
          <a:prstGeom prst="rect">
            <a:avLst/>
          </a:prstGeom>
        </p:spPr>
      </p:pic>
      <p:sp>
        <p:nvSpPr>
          <p:cNvPr id="10" name="Rectangle 9"/>
          <p:cNvSpPr/>
          <p:nvPr/>
        </p:nvSpPr>
        <p:spPr>
          <a:xfrm>
            <a:off x="13868399" y="-1"/>
            <a:ext cx="15477843" cy="16203613"/>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3556503" y="5643782"/>
            <a:ext cx="14553676" cy="8159872"/>
          </a:xfrm>
          <a:prstGeom prst="rect">
            <a:avLst/>
          </a:prstGeom>
          <a:noFill/>
        </p:spPr>
        <p:txBody>
          <a:bodyPr wrap="square" lIns="287982" tIns="143991" rIns="287982" bIns="143991" rtlCol="0">
            <a:spAutoFit/>
          </a:bodyPr>
          <a:lstStyle/>
          <a:p>
            <a:pPr algn="r">
              <a:lnSpc>
                <a:spcPct val="90000"/>
              </a:lnSpc>
            </a:pPr>
            <a:r>
              <a:rPr lang="en-US" sz="6300" dirty="0">
                <a:solidFill>
                  <a:schemeClr val="bg1"/>
                </a:solidFill>
                <a:latin typeface="Arial"/>
                <a:cs typeface="Arial"/>
              </a:rPr>
              <a:t>For 24 hour assessment, referral advice, and hospital and community health </a:t>
            </a:r>
            <a:r>
              <a:rPr lang="en-US" sz="6300" dirty="0" err="1">
                <a:solidFill>
                  <a:schemeClr val="bg1"/>
                </a:solidFill>
                <a:latin typeface="Arial"/>
                <a:cs typeface="Arial"/>
              </a:rPr>
              <a:t>centre</a:t>
            </a:r>
            <a:r>
              <a:rPr lang="en-US" sz="6300" dirty="0">
                <a:solidFill>
                  <a:schemeClr val="bg1"/>
                </a:solidFill>
                <a:latin typeface="Arial"/>
                <a:cs typeface="Arial"/>
              </a:rPr>
              <a:t> contact details phone 13HEALTH.</a:t>
            </a:r>
          </a:p>
          <a:p>
            <a:pPr algn="r">
              <a:lnSpc>
                <a:spcPct val="90000"/>
              </a:lnSpc>
            </a:pPr>
            <a:r>
              <a:rPr lang="en-US" sz="6300" dirty="0">
                <a:solidFill>
                  <a:schemeClr val="bg1"/>
                </a:solidFill>
                <a:latin typeface="Arial"/>
                <a:cs typeface="Arial"/>
              </a:rPr>
              <a:t> </a:t>
            </a:r>
          </a:p>
          <a:p>
            <a:pPr algn="r">
              <a:lnSpc>
                <a:spcPct val="90000"/>
              </a:lnSpc>
            </a:pPr>
            <a:r>
              <a:rPr lang="en-US" sz="12600" b="1" dirty="0">
                <a:solidFill>
                  <a:schemeClr val="bg1"/>
                </a:solidFill>
                <a:latin typeface="Arial"/>
                <a:cs typeface="Arial"/>
              </a:rPr>
              <a:t>13 43 25 84</a:t>
            </a:r>
            <a:endParaRPr lang="en-US" sz="12600" dirty="0">
              <a:solidFill>
                <a:schemeClr val="bg1"/>
              </a:solidFill>
              <a:latin typeface="Arial"/>
              <a:cs typeface="Arial"/>
            </a:endParaRPr>
          </a:p>
          <a:p>
            <a:pPr algn="r">
              <a:lnSpc>
                <a:spcPct val="90000"/>
              </a:lnSpc>
            </a:pPr>
            <a:endParaRPr lang="en-US" sz="6300" dirty="0">
              <a:solidFill>
                <a:schemeClr val="bg1"/>
              </a:solidFill>
              <a:latin typeface="Arial"/>
              <a:cs typeface="Arial"/>
            </a:endParaRPr>
          </a:p>
          <a:p>
            <a:pPr algn="r">
              <a:lnSpc>
                <a:spcPct val="90000"/>
              </a:lnSpc>
            </a:pPr>
            <a:r>
              <a:rPr lang="en-US" sz="6300" dirty="0">
                <a:solidFill>
                  <a:schemeClr val="bg1"/>
                </a:solidFill>
                <a:latin typeface="Arial"/>
                <a:cs typeface="Arial"/>
              </a:rPr>
              <a:t>In an emergency always dial 000.</a:t>
            </a:r>
          </a:p>
        </p:txBody>
      </p:sp>
      <p:sp>
        <p:nvSpPr>
          <p:cNvPr id="12" name="TextBox 11"/>
          <p:cNvSpPr txBox="1"/>
          <p:nvPr/>
        </p:nvSpPr>
        <p:spPr>
          <a:xfrm>
            <a:off x="11387986" y="2304060"/>
            <a:ext cx="16722193" cy="2229787"/>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13HEALTH</a:t>
            </a:r>
          </a:p>
        </p:txBody>
      </p:sp>
    </p:spTree>
    <p:custDataLst>
      <p:tags r:id="rId1"/>
    </p:custDataLst>
    <p:extLst>
      <p:ext uri="{BB962C8B-B14F-4D97-AF65-F5344CB8AC3E}">
        <p14:creationId xmlns:p14="http://schemas.microsoft.com/office/powerpoint/2010/main" val="2884624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ndfullness1.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0767" y="-1828621"/>
            <a:ext cx="29850695" cy="19900463"/>
          </a:xfrm>
          <a:prstGeom prst="rect">
            <a:avLst/>
          </a:prstGeom>
        </p:spPr>
      </p:pic>
      <p:sp>
        <p:nvSpPr>
          <p:cNvPr id="10" name="Rectangle 9"/>
          <p:cNvSpPr/>
          <p:nvPr/>
        </p:nvSpPr>
        <p:spPr>
          <a:xfrm>
            <a:off x="-580767" y="-1428680"/>
            <a:ext cx="15002674" cy="18631949"/>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805514" y="4099711"/>
            <a:ext cx="11391928" cy="7287325"/>
          </a:xfrm>
          <a:prstGeom prst="rect">
            <a:avLst/>
          </a:prstGeom>
          <a:noFill/>
        </p:spPr>
        <p:txBody>
          <a:bodyPr wrap="square" lIns="287982" tIns="143991" rIns="287982" bIns="143991" rtlCol="0">
            <a:spAutoFit/>
          </a:bodyPr>
          <a:lstStyle/>
          <a:p>
            <a:pPr>
              <a:lnSpc>
                <a:spcPct val="90000"/>
              </a:lnSpc>
            </a:pPr>
            <a:r>
              <a:rPr lang="en-US" sz="6300" dirty="0">
                <a:solidFill>
                  <a:schemeClr val="bg1"/>
                </a:solidFill>
                <a:latin typeface="Arial"/>
                <a:cs typeface="Arial"/>
              </a:rPr>
              <a:t>“Mindfulness is using your five senses to observe your experience as it is, with acceptance, openness, and curiosity.”</a:t>
            </a:r>
          </a:p>
          <a:p>
            <a:pPr>
              <a:lnSpc>
                <a:spcPct val="90000"/>
              </a:lnSpc>
            </a:pPr>
            <a:r>
              <a:rPr lang="en-US" sz="6300" dirty="0">
                <a:solidFill>
                  <a:schemeClr val="bg1"/>
                </a:solidFill>
                <a:latin typeface="Arial"/>
                <a:cs typeface="Arial"/>
              </a:rPr>
              <a:t>(Russ Harris)</a:t>
            </a:r>
          </a:p>
          <a:p>
            <a:pPr>
              <a:lnSpc>
                <a:spcPct val="90000"/>
              </a:lnSpc>
            </a:pPr>
            <a:endParaRPr lang="en-US" sz="6300" dirty="0">
              <a:solidFill>
                <a:schemeClr val="bg1"/>
              </a:solidFill>
              <a:latin typeface="Arial"/>
              <a:cs typeface="Arial"/>
            </a:endParaRPr>
          </a:p>
          <a:p>
            <a:pPr>
              <a:lnSpc>
                <a:spcPct val="90000"/>
              </a:lnSpc>
            </a:pPr>
            <a:r>
              <a:rPr lang="en-US" sz="6300" dirty="0">
                <a:solidFill>
                  <a:schemeClr val="bg1"/>
                </a:solidFill>
                <a:latin typeface="Arial"/>
                <a:cs typeface="Arial"/>
              </a:rPr>
              <a:t>Ask us for more information. </a:t>
            </a:r>
          </a:p>
        </p:txBody>
      </p:sp>
      <p:sp>
        <p:nvSpPr>
          <p:cNvPr id="12" name="TextBox 11"/>
          <p:cNvSpPr txBox="1"/>
          <p:nvPr/>
        </p:nvSpPr>
        <p:spPr>
          <a:xfrm>
            <a:off x="805514" y="1755219"/>
            <a:ext cx="11391928" cy="2229787"/>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Mindfulness</a:t>
            </a:r>
          </a:p>
        </p:txBody>
      </p:sp>
    </p:spTree>
    <p:custDataLst>
      <p:tags r:id="rId1"/>
    </p:custDataLst>
    <p:extLst>
      <p:ext uri="{BB962C8B-B14F-4D97-AF65-F5344CB8AC3E}">
        <p14:creationId xmlns:p14="http://schemas.microsoft.com/office/powerpoint/2010/main" val="3757007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at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095" y="-2000247"/>
            <a:ext cx="30303785" cy="20202523"/>
          </a:xfrm>
          <a:prstGeom prst="rect">
            <a:avLst/>
          </a:prstGeom>
        </p:spPr>
      </p:pic>
      <p:sp>
        <p:nvSpPr>
          <p:cNvPr id="10" name="Rectangle 9"/>
          <p:cNvSpPr/>
          <p:nvPr/>
        </p:nvSpPr>
        <p:spPr>
          <a:xfrm>
            <a:off x="-750095" y="-750468"/>
            <a:ext cx="19413750" cy="18239400"/>
          </a:xfrm>
          <a:prstGeom prst="rect">
            <a:avLst/>
          </a:prstGeom>
          <a:solidFill>
            <a:schemeClr val="dk1">
              <a:alpha val="6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457200" y="6346638"/>
            <a:ext cx="17128966" cy="6107771"/>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To yourself list: </a:t>
            </a:r>
          </a:p>
          <a:p>
            <a:endParaRPr lang="en-US" sz="12600" b="1" dirty="0">
              <a:solidFill>
                <a:srgbClr val="FFFFFF"/>
              </a:solidFill>
              <a:latin typeface="Arial"/>
              <a:cs typeface="Arial"/>
            </a:endParaRPr>
          </a:p>
          <a:p>
            <a:r>
              <a:rPr lang="en-US" sz="12600" b="1" dirty="0">
                <a:solidFill>
                  <a:srgbClr val="FFFFFF"/>
                </a:solidFill>
                <a:latin typeface="Arial"/>
                <a:cs typeface="Arial"/>
              </a:rPr>
              <a:t>5 things you can see.</a:t>
            </a:r>
          </a:p>
        </p:txBody>
      </p:sp>
      <p:sp>
        <p:nvSpPr>
          <p:cNvPr id="2" name="Rectangle 1"/>
          <p:cNvSpPr/>
          <p:nvPr/>
        </p:nvSpPr>
        <p:spPr>
          <a:xfrm>
            <a:off x="745725" y="125183"/>
            <a:ext cx="17436820" cy="3754874"/>
          </a:xfrm>
          <a:prstGeom prst="rect">
            <a:avLst/>
          </a:prstGeom>
        </p:spPr>
        <p:txBody>
          <a:bodyPr wrap="square">
            <a:spAutoFit/>
          </a:bodyPr>
          <a:lstStyle/>
          <a:p>
            <a:r>
              <a:rPr lang="en-US" sz="16600" b="1" dirty="0">
                <a:solidFill>
                  <a:srgbClr val="4AB3CD"/>
                </a:solidFill>
                <a:latin typeface="Arial"/>
                <a:cs typeface="Arial"/>
              </a:rPr>
              <a:t>5</a:t>
            </a:r>
            <a:r>
              <a:rPr lang="en-US" sz="16600" b="1" dirty="0">
                <a:solidFill>
                  <a:srgbClr val="FFFFFF"/>
                </a:solidFill>
                <a:latin typeface="Arial"/>
                <a:cs typeface="Arial"/>
              </a:rPr>
              <a:t>4321</a:t>
            </a:r>
            <a:r>
              <a:rPr lang="en-US" sz="7200" dirty="0">
                <a:solidFill>
                  <a:srgbClr val="FFFFFF"/>
                </a:solidFill>
                <a:latin typeface="Arial"/>
                <a:cs typeface="Arial"/>
              </a:rPr>
              <a:t> </a:t>
            </a:r>
          </a:p>
          <a:p>
            <a:r>
              <a:rPr lang="en-US" sz="7200" dirty="0">
                <a:solidFill>
                  <a:srgbClr val="FFFFFF"/>
                </a:solidFill>
                <a:latin typeface="Arial"/>
                <a:cs typeface="Arial"/>
              </a:rPr>
              <a:t>An activity to manage stress.</a:t>
            </a:r>
          </a:p>
        </p:txBody>
      </p:sp>
    </p:spTree>
    <p:custDataLst>
      <p:tags r:id="rId1"/>
    </p:custDataLst>
    <p:extLst>
      <p:ext uri="{BB962C8B-B14F-4D97-AF65-F5344CB8AC3E}">
        <p14:creationId xmlns:p14="http://schemas.microsoft.com/office/powerpoint/2010/main" val="1416206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ornin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8594" y="0"/>
            <a:ext cx="29737490" cy="16728977"/>
          </a:xfrm>
          <a:prstGeom prst="rect">
            <a:avLst/>
          </a:prstGeom>
        </p:spPr>
      </p:pic>
      <p:sp>
        <p:nvSpPr>
          <p:cNvPr id="10" name="Rectangle 9"/>
          <p:cNvSpPr/>
          <p:nvPr/>
        </p:nvSpPr>
        <p:spPr>
          <a:xfrm>
            <a:off x="-750095" y="-346370"/>
            <a:ext cx="19413750" cy="17835302"/>
          </a:xfrm>
          <a:prstGeom prst="rect">
            <a:avLst/>
          </a:prstGeom>
          <a:solidFill>
            <a:schemeClr val="dk1">
              <a:alpha val="6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457199" y="6346638"/>
            <a:ext cx="18206455" cy="6107771"/>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To yourself list:</a:t>
            </a:r>
          </a:p>
          <a:p>
            <a:r>
              <a:rPr lang="en-US" sz="12600" b="1" dirty="0">
                <a:solidFill>
                  <a:srgbClr val="FFFFFF"/>
                </a:solidFill>
                <a:latin typeface="Arial"/>
                <a:cs typeface="Arial"/>
              </a:rPr>
              <a:t> </a:t>
            </a:r>
          </a:p>
          <a:p>
            <a:r>
              <a:rPr lang="en-US" sz="12600" b="1" dirty="0">
                <a:solidFill>
                  <a:srgbClr val="FFFFFF"/>
                </a:solidFill>
                <a:latin typeface="Arial"/>
                <a:cs typeface="Arial"/>
              </a:rPr>
              <a:t>4 things you can hear.</a:t>
            </a:r>
          </a:p>
        </p:txBody>
      </p:sp>
      <p:sp>
        <p:nvSpPr>
          <p:cNvPr id="7" name="Rectangle 6">
            <a:extLst>
              <a:ext uri="{FF2B5EF4-FFF2-40B4-BE49-F238E27FC236}">
                <a16:creationId xmlns:a16="http://schemas.microsoft.com/office/drawing/2014/main" id="{8282BAC9-FC43-483B-A0D2-257D730DD1E1}"/>
              </a:ext>
            </a:extLst>
          </p:cNvPr>
          <p:cNvSpPr/>
          <p:nvPr/>
        </p:nvSpPr>
        <p:spPr>
          <a:xfrm>
            <a:off x="745725" y="125183"/>
            <a:ext cx="17436820" cy="3754874"/>
          </a:xfrm>
          <a:prstGeom prst="rect">
            <a:avLst/>
          </a:prstGeom>
        </p:spPr>
        <p:txBody>
          <a:bodyPr wrap="square">
            <a:spAutoFit/>
          </a:bodyPr>
          <a:lstStyle/>
          <a:p>
            <a:r>
              <a:rPr lang="en-US" sz="16600" b="1" dirty="0">
                <a:solidFill>
                  <a:srgbClr val="FFFFFF"/>
                </a:solidFill>
                <a:latin typeface="Arial"/>
                <a:cs typeface="Arial"/>
              </a:rPr>
              <a:t>5</a:t>
            </a:r>
            <a:r>
              <a:rPr lang="en-US" sz="16600" b="1" dirty="0">
                <a:solidFill>
                  <a:srgbClr val="FFE382"/>
                </a:solidFill>
                <a:latin typeface="Arial"/>
                <a:cs typeface="Arial"/>
              </a:rPr>
              <a:t>4</a:t>
            </a:r>
            <a:r>
              <a:rPr lang="en-US" sz="16600" b="1" dirty="0">
                <a:solidFill>
                  <a:srgbClr val="FFFFFF"/>
                </a:solidFill>
                <a:latin typeface="Arial"/>
                <a:cs typeface="Arial"/>
              </a:rPr>
              <a:t>321</a:t>
            </a:r>
            <a:r>
              <a:rPr lang="en-US" sz="7200" dirty="0">
                <a:solidFill>
                  <a:srgbClr val="FFFFFF"/>
                </a:solidFill>
                <a:latin typeface="Arial"/>
                <a:cs typeface="Arial"/>
              </a:rPr>
              <a:t> </a:t>
            </a:r>
          </a:p>
          <a:p>
            <a:r>
              <a:rPr lang="en-US" sz="7200" dirty="0">
                <a:solidFill>
                  <a:srgbClr val="FFFFFF"/>
                </a:solidFill>
                <a:latin typeface="Arial"/>
                <a:cs typeface="Arial"/>
              </a:rPr>
              <a:t>An activity to manage stress.</a:t>
            </a:r>
          </a:p>
        </p:txBody>
      </p:sp>
    </p:spTree>
    <p:custDataLst>
      <p:tags r:id="rId1"/>
    </p:custDataLst>
    <p:extLst>
      <p:ext uri="{BB962C8B-B14F-4D97-AF65-F5344CB8AC3E}">
        <p14:creationId xmlns:p14="http://schemas.microsoft.com/office/powerpoint/2010/main" val="1069734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ightBubble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193838"/>
            <a:ext cx="29863549" cy="19876712"/>
          </a:xfrm>
          <a:prstGeom prst="rect">
            <a:avLst/>
          </a:prstGeom>
        </p:spPr>
      </p:pic>
      <p:sp>
        <p:nvSpPr>
          <p:cNvPr id="10" name="Rectangle 9"/>
          <p:cNvSpPr/>
          <p:nvPr/>
        </p:nvSpPr>
        <p:spPr>
          <a:xfrm>
            <a:off x="-750095" y="-837060"/>
            <a:ext cx="19413750" cy="18325992"/>
          </a:xfrm>
          <a:prstGeom prst="rect">
            <a:avLst/>
          </a:prstGeom>
          <a:solidFill>
            <a:schemeClr val="dk1">
              <a:alpha val="6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457199" y="6346638"/>
            <a:ext cx="18206455" cy="6107771"/>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To yourself list: </a:t>
            </a:r>
          </a:p>
          <a:p>
            <a:endParaRPr lang="en-US" sz="12600" b="1" dirty="0">
              <a:solidFill>
                <a:srgbClr val="FFFFFF"/>
              </a:solidFill>
              <a:latin typeface="Arial"/>
              <a:cs typeface="Arial"/>
            </a:endParaRPr>
          </a:p>
          <a:p>
            <a:r>
              <a:rPr lang="en-US" sz="12600" b="1" dirty="0">
                <a:solidFill>
                  <a:srgbClr val="FFFFFF"/>
                </a:solidFill>
                <a:latin typeface="Arial"/>
                <a:cs typeface="Arial"/>
              </a:rPr>
              <a:t>3 things you can feel.</a:t>
            </a:r>
          </a:p>
        </p:txBody>
      </p:sp>
      <p:sp>
        <p:nvSpPr>
          <p:cNvPr id="7" name="Rectangle 6">
            <a:extLst>
              <a:ext uri="{FF2B5EF4-FFF2-40B4-BE49-F238E27FC236}">
                <a16:creationId xmlns:a16="http://schemas.microsoft.com/office/drawing/2014/main" id="{2D93A787-F5A0-474B-BE89-95DBED662FC1}"/>
              </a:ext>
            </a:extLst>
          </p:cNvPr>
          <p:cNvSpPr/>
          <p:nvPr/>
        </p:nvSpPr>
        <p:spPr>
          <a:xfrm>
            <a:off x="745725" y="125183"/>
            <a:ext cx="17436820" cy="3754874"/>
          </a:xfrm>
          <a:prstGeom prst="rect">
            <a:avLst/>
          </a:prstGeom>
        </p:spPr>
        <p:txBody>
          <a:bodyPr wrap="square">
            <a:spAutoFit/>
          </a:bodyPr>
          <a:lstStyle/>
          <a:p>
            <a:r>
              <a:rPr lang="en-US" sz="16600" b="1" dirty="0">
                <a:solidFill>
                  <a:srgbClr val="FFFFFF"/>
                </a:solidFill>
                <a:latin typeface="Arial"/>
                <a:cs typeface="Arial"/>
              </a:rPr>
              <a:t>54</a:t>
            </a:r>
            <a:r>
              <a:rPr lang="en-US" sz="16600" b="1" dirty="0">
                <a:solidFill>
                  <a:srgbClr val="FFC000"/>
                </a:solidFill>
                <a:latin typeface="Arial"/>
                <a:cs typeface="Arial"/>
              </a:rPr>
              <a:t>3</a:t>
            </a:r>
            <a:r>
              <a:rPr lang="en-US" sz="16600" b="1" dirty="0">
                <a:solidFill>
                  <a:srgbClr val="FFFFFF"/>
                </a:solidFill>
                <a:latin typeface="Arial"/>
                <a:cs typeface="Arial"/>
              </a:rPr>
              <a:t>21</a:t>
            </a:r>
            <a:r>
              <a:rPr lang="en-US" sz="7200" dirty="0">
                <a:solidFill>
                  <a:srgbClr val="FFFFFF"/>
                </a:solidFill>
                <a:latin typeface="Arial"/>
                <a:cs typeface="Arial"/>
              </a:rPr>
              <a:t> </a:t>
            </a:r>
          </a:p>
          <a:p>
            <a:r>
              <a:rPr lang="en-US" sz="7200" dirty="0">
                <a:solidFill>
                  <a:srgbClr val="FFFFFF"/>
                </a:solidFill>
                <a:latin typeface="Arial"/>
                <a:cs typeface="Arial"/>
              </a:rPr>
              <a:t>An activity to manage stress.</a:t>
            </a:r>
          </a:p>
        </p:txBody>
      </p:sp>
    </p:spTree>
    <p:custDataLst>
      <p:tags r:id="rId1"/>
    </p:custDataLst>
    <p:extLst>
      <p:ext uri="{BB962C8B-B14F-4D97-AF65-F5344CB8AC3E}">
        <p14:creationId xmlns:p14="http://schemas.microsoft.com/office/powerpoint/2010/main" val="3533381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elcomeYouth.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0099" y="-12077686"/>
            <a:ext cx="29553699" cy="29164835"/>
          </a:xfrm>
          <a:prstGeom prst="rect">
            <a:avLst/>
          </a:prstGeom>
        </p:spPr>
      </p:pic>
      <p:sp>
        <p:nvSpPr>
          <p:cNvPr id="11" name="Rectangle 10"/>
          <p:cNvSpPr/>
          <p:nvPr/>
        </p:nvSpPr>
        <p:spPr>
          <a:xfrm>
            <a:off x="12039604" y="-1039109"/>
            <a:ext cx="16764001" cy="23977729"/>
          </a:xfrm>
          <a:prstGeom prst="rect">
            <a:avLst/>
          </a:prstGeom>
          <a:solidFill>
            <a:schemeClr val="dk1">
              <a:alpha val="5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4079479" y="8014056"/>
            <a:ext cx="14030699" cy="4169241"/>
          </a:xfrm>
          <a:prstGeom prst="rect">
            <a:avLst/>
          </a:prstGeom>
          <a:noFill/>
        </p:spPr>
        <p:txBody>
          <a:bodyPr wrap="square" lIns="287982" tIns="143991" rIns="287982" bIns="143991" rtlCol="0">
            <a:spAutoFit/>
          </a:bodyPr>
          <a:lstStyle/>
          <a:p>
            <a:pPr algn="r"/>
            <a:r>
              <a:rPr lang="en-US" sz="7600" baseline="30000" dirty="0">
                <a:solidFill>
                  <a:schemeClr val="bg1"/>
                </a:solidFill>
                <a:latin typeface="Arial"/>
                <a:cs typeface="Arial"/>
              </a:rPr>
              <a:t>Our opening hours are:</a:t>
            </a:r>
          </a:p>
          <a:p>
            <a:pPr algn="r"/>
            <a:r>
              <a:rPr lang="en-US" sz="7600" baseline="30000" dirty="0">
                <a:solidFill>
                  <a:schemeClr val="bg1"/>
                </a:solidFill>
                <a:latin typeface="Arial"/>
                <a:cs typeface="Arial"/>
              </a:rPr>
              <a:t>0:00 to 0:00</a:t>
            </a:r>
          </a:p>
          <a:p>
            <a:pPr algn="r"/>
            <a:endParaRPr lang="en-US" sz="7600" baseline="30000" dirty="0">
              <a:solidFill>
                <a:schemeClr val="bg1"/>
              </a:solidFill>
              <a:latin typeface="Arial"/>
              <a:cs typeface="Arial"/>
            </a:endParaRPr>
          </a:p>
          <a:p>
            <a:pPr algn="r"/>
            <a:endParaRPr lang="en-US" sz="7600" baseline="30000" dirty="0">
              <a:solidFill>
                <a:schemeClr val="bg1"/>
              </a:solidFill>
              <a:latin typeface="Arial"/>
              <a:cs typeface="Arial"/>
            </a:endParaRPr>
          </a:p>
          <a:p>
            <a:pPr algn="r"/>
            <a:endParaRPr lang="en-US" sz="7600" baseline="30000" dirty="0">
              <a:solidFill>
                <a:schemeClr val="bg1"/>
              </a:solidFill>
              <a:latin typeface="Arial"/>
              <a:cs typeface="Arial"/>
            </a:endParaRPr>
          </a:p>
        </p:txBody>
      </p:sp>
      <p:sp>
        <p:nvSpPr>
          <p:cNvPr id="13" name="TextBox 12"/>
          <p:cNvSpPr txBox="1"/>
          <p:nvPr/>
        </p:nvSpPr>
        <p:spPr>
          <a:xfrm>
            <a:off x="13582049" y="2587133"/>
            <a:ext cx="14528131" cy="4169241"/>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Welcome to service name.</a:t>
            </a:r>
          </a:p>
        </p:txBody>
      </p:sp>
      <p:sp>
        <p:nvSpPr>
          <p:cNvPr id="7" name="TextBox 6">
            <a:extLst>
              <a:ext uri="{FF2B5EF4-FFF2-40B4-BE49-F238E27FC236}">
                <a16:creationId xmlns:a16="http://schemas.microsoft.com/office/drawing/2014/main" id="{5E3E0502-F463-3241-AAE8-CC69935D19DD}"/>
              </a:ext>
            </a:extLst>
          </p:cNvPr>
          <p:cNvSpPr txBox="1"/>
          <p:nvPr/>
        </p:nvSpPr>
        <p:spPr>
          <a:xfrm>
            <a:off x="14079482" y="11455263"/>
            <a:ext cx="14030699" cy="4189297"/>
          </a:xfrm>
          <a:prstGeom prst="rect">
            <a:avLst/>
          </a:prstGeom>
          <a:noFill/>
        </p:spPr>
        <p:txBody>
          <a:bodyPr wrap="square" lIns="287982" tIns="143991" rIns="287982" bIns="143991" rtlCol="0">
            <a:spAutoFit/>
          </a:bodyPr>
          <a:lstStyle/>
          <a:p>
            <a:pPr algn="r"/>
            <a:r>
              <a:rPr lang="en-US" sz="7600" i="1" baseline="30000" dirty="0">
                <a:solidFill>
                  <a:srgbClr val="FFFFFF"/>
                </a:solidFill>
                <a:latin typeface="Arial"/>
                <a:cs typeface="Arial"/>
              </a:rPr>
              <a:t>To talk to someone about your substance use or to make an appointment phone </a:t>
            </a:r>
            <a:r>
              <a:rPr lang="en-US" sz="7600" i="1" baseline="30000" dirty="0" err="1">
                <a:solidFill>
                  <a:srgbClr val="FFFFFF"/>
                </a:solidFill>
                <a:latin typeface="Arial"/>
                <a:cs typeface="Arial"/>
              </a:rPr>
              <a:t>Adis</a:t>
            </a:r>
            <a:r>
              <a:rPr lang="en-US" sz="7600" i="1" baseline="30000" dirty="0">
                <a:solidFill>
                  <a:srgbClr val="FFFFFF"/>
                </a:solidFill>
                <a:latin typeface="Arial"/>
                <a:cs typeface="Arial"/>
              </a:rPr>
              <a:t> 24/7 Alcohol and Drug Support</a:t>
            </a:r>
          </a:p>
          <a:p>
            <a:pPr algn="r"/>
            <a:r>
              <a:rPr lang="en-US" sz="7600" b="1" baseline="30000" dirty="0">
                <a:solidFill>
                  <a:srgbClr val="FFFFFF"/>
                </a:solidFill>
                <a:latin typeface="Arial"/>
                <a:cs typeface="Arial"/>
              </a:rPr>
              <a:t> 1800 177 833</a:t>
            </a:r>
          </a:p>
          <a:p>
            <a:pPr algn="r"/>
            <a:endParaRPr lang="en-US" sz="7600" baseline="30000" dirty="0">
              <a:solidFill>
                <a:srgbClr val="FFFFFF"/>
              </a:solidFill>
              <a:latin typeface="Arial"/>
              <a:cs typeface="Arial"/>
            </a:endParaRPr>
          </a:p>
        </p:txBody>
      </p:sp>
    </p:spTree>
    <p:custDataLst>
      <p:tags r:id="rId1"/>
    </p:custDataLst>
    <p:extLst>
      <p:ext uri="{BB962C8B-B14F-4D97-AF65-F5344CB8AC3E}">
        <p14:creationId xmlns:p14="http://schemas.microsoft.com/office/powerpoint/2010/main" val="3676445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ChillOut.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094" y="-2859981"/>
            <a:ext cx="30611941" cy="20407960"/>
          </a:xfrm>
          <a:prstGeom prst="rect">
            <a:avLst/>
          </a:prstGeom>
        </p:spPr>
      </p:pic>
      <p:sp>
        <p:nvSpPr>
          <p:cNvPr id="10" name="Rectangle 9"/>
          <p:cNvSpPr/>
          <p:nvPr/>
        </p:nvSpPr>
        <p:spPr>
          <a:xfrm>
            <a:off x="-750095" y="-1039109"/>
            <a:ext cx="19413750" cy="18528041"/>
          </a:xfrm>
          <a:prstGeom prst="rect">
            <a:avLst/>
          </a:prstGeom>
          <a:solidFill>
            <a:schemeClr val="dk1">
              <a:alpha val="6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457199" y="6346638"/>
            <a:ext cx="18206455" cy="6107771"/>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To yourself list: </a:t>
            </a:r>
          </a:p>
          <a:p>
            <a:endParaRPr lang="en-US" sz="12600" b="1" dirty="0">
              <a:solidFill>
                <a:srgbClr val="FFFFFF"/>
              </a:solidFill>
              <a:latin typeface="Arial"/>
              <a:cs typeface="Arial"/>
            </a:endParaRPr>
          </a:p>
          <a:p>
            <a:r>
              <a:rPr lang="en-US" sz="12600" b="1" dirty="0">
                <a:solidFill>
                  <a:srgbClr val="FFFFFF"/>
                </a:solidFill>
                <a:latin typeface="Arial"/>
                <a:cs typeface="Arial"/>
              </a:rPr>
              <a:t>2 things you can smell.</a:t>
            </a:r>
          </a:p>
        </p:txBody>
      </p:sp>
      <p:sp>
        <p:nvSpPr>
          <p:cNvPr id="6" name="Rectangle 5">
            <a:extLst>
              <a:ext uri="{FF2B5EF4-FFF2-40B4-BE49-F238E27FC236}">
                <a16:creationId xmlns:a16="http://schemas.microsoft.com/office/drawing/2014/main" id="{E3F0DD2D-BADC-4BEF-B2E9-7EF834FA79BD}"/>
              </a:ext>
            </a:extLst>
          </p:cNvPr>
          <p:cNvSpPr/>
          <p:nvPr/>
        </p:nvSpPr>
        <p:spPr>
          <a:xfrm>
            <a:off x="745725" y="125183"/>
            <a:ext cx="17436820" cy="3754874"/>
          </a:xfrm>
          <a:prstGeom prst="rect">
            <a:avLst/>
          </a:prstGeom>
        </p:spPr>
        <p:txBody>
          <a:bodyPr wrap="square">
            <a:spAutoFit/>
          </a:bodyPr>
          <a:lstStyle/>
          <a:p>
            <a:r>
              <a:rPr lang="en-US" sz="16600" b="1" dirty="0">
                <a:solidFill>
                  <a:srgbClr val="FFFFFF"/>
                </a:solidFill>
                <a:latin typeface="Arial"/>
                <a:cs typeface="Arial"/>
              </a:rPr>
              <a:t>543</a:t>
            </a:r>
            <a:r>
              <a:rPr lang="en-US" sz="16600" b="1" dirty="0">
                <a:solidFill>
                  <a:srgbClr val="4AB3CD"/>
                </a:solidFill>
                <a:latin typeface="Arial"/>
                <a:cs typeface="Arial"/>
              </a:rPr>
              <a:t>2</a:t>
            </a:r>
            <a:r>
              <a:rPr lang="en-US" sz="16600" b="1" dirty="0">
                <a:solidFill>
                  <a:srgbClr val="FFFFFF"/>
                </a:solidFill>
                <a:latin typeface="Arial"/>
                <a:cs typeface="Arial"/>
              </a:rPr>
              <a:t>1</a:t>
            </a:r>
            <a:r>
              <a:rPr lang="en-US" sz="7200" dirty="0">
                <a:solidFill>
                  <a:srgbClr val="FFFFFF"/>
                </a:solidFill>
                <a:latin typeface="Arial"/>
                <a:cs typeface="Arial"/>
              </a:rPr>
              <a:t> </a:t>
            </a:r>
          </a:p>
          <a:p>
            <a:r>
              <a:rPr lang="en-US" sz="7200" dirty="0">
                <a:solidFill>
                  <a:srgbClr val="FFFFFF"/>
                </a:solidFill>
                <a:latin typeface="Arial"/>
                <a:cs typeface="Arial"/>
              </a:rPr>
              <a:t>An activity to manage stress.</a:t>
            </a:r>
          </a:p>
        </p:txBody>
      </p:sp>
    </p:spTree>
    <p:custDataLst>
      <p:tags r:id="rId1"/>
    </p:custDataLst>
    <p:extLst>
      <p:ext uri="{BB962C8B-B14F-4D97-AF65-F5344CB8AC3E}">
        <p14:creationId xmlns:p14="http://schemas.microsoft.com/office/powerpoint/2010/main" val="3586240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rest.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9008" y="-2104179"/>
            <a:ext cx="30592699" cy="20597795"/>
          </a:xfrm>
          <a:prstGeom prst="rect">
            <a:avLst/>
          </a:prstGeom>
        </p:spPr>
      </p:pic>
      <p:sp>
        <p:nvSpPr>
          <p:cNvPr id="10" name="Rectangle 9"/>
          <p:cNvSpPr/>
          <p:nvPr/>
        </p:nvSpPr>
        <p:spPr>
          <a:xfrm>
            <a:off x="-750095" y="-1096838"/>
            <a:ext cx="19413750" cy="18585770"/>
          </a:xfrm>
          <a:prstGeom prst="rect">
            <a:avLst/>
          </a:prstGeom>
          <a:solidFill>
            <a:schemeClr val="dk1">
              <a:alpha val="6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457199" y="6346638"/>
            <a:ext cx="18206455" cy="2229787"/>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Take 1 deep breath. </a:t>
            </a:r>
          </a:p>
        </p:txBody>
      </p:sp>
      <p:sp>
        <p:nvSpPr>
          <p:cNvPr id="6" name="Rectangle 5">
            <a:extLst>
              <a:ext uri="{FF2B5EF4-FFF2-40B4-BE49-F238E27FC236}">
                <a16:creationId xmlns:a16="http://schemas.microsoft.com/office/drawing/2014/main" id="{1A7CFF76-201E-4180-AFB1-88F2A0AB38BE}"/>
              </a:ext>
            </a:extLst>
          </p:cNvPr>
          <p:cNvSpPr/>
          <p:nvPr/>
        </p:nvSpPr>
        <p:spPr>
          <a:xfrm>
            <a:off x="745725" y="125183"/>
            <a:ext cx="17436820" cy="3754874"/>
          </a:xfrm>
          <a:prstGeom prst="rect">
            <a:avLst/>
          </a:prstGeom>
        </p:spPr>
        <p:txBody>
          <a:bodyPr wrap="square">
            <a:spAutoFit/>
          </a:bodyPr>
          <a:lstStyle/>
          <a:p>
            <a:r>
              <a:rPr lang="en-US" sz="16600" b="1" dirty="0">
                <a:solidFill>
                  <a:srgbClr val="FFFFFF"/>
                </a:solidFill>
                <a:latin typeface="Arial"/>
                <a:cs typeface="Arial"/>
              </a:rPr>
              <a:t>5432</a:t>
            </a:r>
            <a:r>
              <a:rPr lang="en-US" sz="16600" b="1" dirty="0">
                <a:solidFill>
                  <a:srgbClr val="92D050"/>
                </a:solidFill>
                <a:latin typeface="Arial"/>
                <a:cs typeface="Arial"/>
              </a:rPr>
              <a:t>1</a:t>
            </a:r>
            <a:r>
              <a:rPr lang="en-US" sz="7200" dirty="0">
                <a:solidFill>
                  <a:srgbClr val="FFFFFF"/>
                </a:solidFill>
                <a:latin typeface="Arial"/>
                <a:cs typeface="Arial"/>
              </a:rPr>
              <a:t> </a:t>
            </a:r>
          </a:p>
          <a:p>
            <a:r>
              <a:rPr lang="en-US" sz="7200" dirty="0">
                <a:solidFill>
                  <a:srgbClr val="FFFFFF"/>
                </a:solidFill>
                <a:latin typeface="Arial"/>
                <a:cs typeface="Arial"/>
              </a:rPr>
              <a:t>An activity to manage stress.</a:t>
            </a:r>
          </a:p>
        </p:txBody>
      </p:sp>
    </p:spTree>
    <p:custDataLst>
      <p:tags r:id="rId1"/>
    </p:custDataLst>
    <p:extLst>
      <p:ext uri="{BB962C8B-B14F-4D97-AF65-F5344CB8AC3E}">
        <p14:creationId xmlns:p14="http://schemas.microsoft.com/office/powerpoint/2010/main" val="3245837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DD4988-BE43-43FD-8B36-3295A6C478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8767" y="0"/>
            <a:ext cx="29142367" cy="17432594"/>
          </a:xfrm>
          <a:prstGeom prst="rect">
            <a:avLst/>
          </a:prstGeom>
        </p:spPr>
      </p:pic>
      <p:sp>
        <p:nvSpPr>
          <p:cNvPr id="10" name="Rectangle 9"/>
          <p:cNvSpPr/>
          <p:nvPr/>
        </p:nvSpPr>
        <p:spPr>
          <a:xfrm>
            <a:off x="-580767" y="-1472072"/>
            <a:ext cx="19311219" cy="18675341"/>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805513" y="6343598"/>
            <a:ext cx="17011543" cy="6414779"/>
          </a:xfrm>
          <a:prstGeom prst="rect">
            <a:avLst/>
          </a:prstGeom>
          <a:noFill/>
        </p:spPr>
        <p:txBody>
          <a:bodyPr wrap="square" lIns="287982" tIns="143991" rIns="287982" bIns="143991" rtlCol="0">
            <a:spAutoFit/>
          </a:bodyPr>
          <a:lstStyle/>
          <a:p>
            <a:pPr>
              <a:lnSpc>
                <a:spcPct val="90000"/>
              </a:lnSpc>
            </a:pPr>
            <a:r>
              <a:rPr lang="en-US" sz="6300" dirty="0">
                <a:solidFill>
                  <a:schemeClr val="bg1"/>
                </a:solidFill>
                <a:latin typeface="Arial"/>
                <a:cs typeface="Arial"/>
              </a:rPr>
              <a:t>If you are caught with under 50 grams of cannabis, or something used for smoking cannabis, and it is your first offence you may be eligible for the Police Drug Diversion Program, whereby instead of entering the court process you will be referred for an alcohol and other drug </a:t>
            </a:r>
            <a:r>
              <a:rPr lang="en-US" sz="6300" dirty="0" err="1">
                <a:solidFill>
                  <a:schemeClr val="bg1"/>
                </a:solidFill>
                <a:latin typeface="Arial"/>
                <a:cs typeface="Arial"/>
              </a:rPr>
              <a:t>counselling</a:t>
            </a:r>
            <a:r>
              <a:rPr lang="en-US" sz="6300" dirty="0">
                <a:solidFill>
                  <a:schemeClr val="bg1"/>
                </a:solidFill>
                <a:latin typeface="Arial"/>
                <a:cs typeface="Arial"/>
              </a:rPr>
              <a:t> session. </a:t>
            </a:r>
          </a:p>
        </p:txBody>
      </p:sp>
      <p:sp>
        <p:nvSpPr>
          <p:cNvPr id="12" name="TextBox 11"/>
          <p:cNvSpPr txBox="1"/>
          <p:nvPr/>
        </p:nvSpPr>
        <p:spPr>
          <a:xfrm>
            <a:off x="805513" y="2111251"/>
            <a:ext cx="17011543" cy="3813297"/>
          </a:xfrm>
          <a:prstGeom prst="rect">
            <a:avLst/>
          </a:prstGeom>
          <a:noFill/>
        </p:spPr>
        <p:txBody>
          <a:bodyPr wrap="square" lIns="287982" tIns="143991" rIns="287982" bIns="143991" rtlCol="0">
            <a:spAutoFit/>
          </a:bodyPr>
          <a:lstStyle/>
          <a:p>
            <a:pPr>
              <a:lnSpc>
                <a:spcPct val="90000"/>
              </a:lnSpc>
            </a:pPr>
            <a:r>
              <a:rPr lang="en-US" sz="12600" b="1" dirty="0">
                <a:solidFill>
                  <a:srgbClr val="FFFFFF"/>
                </a:solidFill>
                <a:latin typeface="Arial"/>
                <a:cs typeface="Arial"/>
              </a:rPr>
              <a:t>Police drug diversion and cannabis.</a:t>
            </a:r>
          </a:p>
        </p:txBody>
      </p:sp>
    </p:spTree>
    <p:custDataLst>
      <p:tags r:id="rId1"/>
    </p:custDataLst>
    <p:extLst>
      <p:ext uri="{BB962C8B-B14F-4D97-AF65-F5344CB8AC3E}">
        <p14:creationId xmlns:p14="http://schemas.microsoft.com/office/powerpoint/2010/main" val="3260878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ental1.jpg"/>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0" y="-538035"/>
            <a:ext cx="29553691" cy="19702461"/>
          </a:xfrm>
          <a:prstGeom prst="rect">
            <a:avLst/>
          </a:prstGeom>
        </p:spPr>
      </p:pic>
      <p:sp>
        <p:nvSpPr>
          <p:cNvPr id="13" name="Rectangle 12"/>
          <p:cNvSpPr/>
          <p:nvPr/>
        </p:nvSpPr>
        <p:spPr>
          <a:xfrm>
            <a:off x="15238778" y="-1154566"/>
            <a:ext cx="14314913" cy="18453661"/>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4" name="TextBox 13"/>
          <p:cNvSpPr txBox="1"/>
          <p:nvPr/>
        </p:nvSpPr>
        <p:spPr>
          <a:xfrm>
            <a:off x="17923232" y="8120297"/>
            <a:ext cx="9400007" cy="2052046"/>
          </a:xfrm>
          <a:prstGeom prst="rect">
            <a:avLst/>
          </a:prstGeom>
          <a:noFill/>
        </p:spPr>
        <p:txBody>
          <a:bodyPr wrap="square" lIns="287982" tIns="143991" rIns="287982" bIns="143991" rtlCol="0">
            <a:spAutoFit/>
          </a:bodyPr>
          <a:lstStyle/>
          <a:p>
            <a:pPr algn="r">
              <a:lnSpc>
                <a:spcPct val="90000"/>
              </a:lnSpc>
            </a:pPr>
            <a:r>
              <a:rPr lang="en-US" sz="6300" dirty="0">
                <a:solidFill>
                  <a:schemeClr val="bg1"/>
                </a:solidFill>
                <a:latin typeface="Arial"/>
                <a:cs typeface="Arial"/>
              </a:rPr>
              <a:t>Find the service closest to you by calling</a:t>
            </a:r>
          </a:p>
        </p:txBody>
      </p:sp>
      <p:sp>
        <p:nvSpPr>
          <p:cNvPr id="15" name="TextBox 14"/>
          <p:cNvSpPr txBox="1"/>
          <p:nvPr/>
        </p:nvSpPr>
        <p:spPr>
          <a:xfrm>
            <a:off x="17923232" y="3077724"/>
            <a:ext cx="9400008" cy="4168779"/>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Oral Health Services</a:t>
            </a:r>
          </a:p>
        </p:txBody>
      </p:sp>
      <p:sp>
        <p:nvSpPr>
          <p:cNvPr id="16" name="TextBox 15"/>
          <p:cNvSpPr txBox="1"/>
          <p:nvPr/>
        </p:nvSpPr>
        <p:spPr>
          <a:xfrm>
            <a:off x="15892962" y="10495164"/>
            <a:ext cx="11430277" cy="3970318"/>
          </a:xfrm>
          <a:prstGeom prst="rect">
            <a:avLst/>
          </a:prstGeom>
          <a:noFill/>
        </p:spPr>
        <p:txBody>
          <a:bodyPr wrap="square" rtlCol="0">
            <a:spAutoFit/>
          </a:bodyPr>
          <a:lstStyle/>
          <a:p>
            <a:pPr algn="r"/>
            <a:r>
              <a:rPr lang="en-US" sz="12600" b="1" dirty="0">
                <a:solidFill>
                  <a:schemeClr val="bg1"/>
                </a:solidFill>
                <a:latin typeface="Arial"/>
                <a:cs typeface="Arial"/>
              </a:rPr>
              <a:t>1300 300 850</a:t>
            </a:r>
          </a:p>
          <a:p>
            <a:pPr algn="r"/>
            <a:endParaRPr lang="en-US" sz="12600" b="1" dirty="0"/>
          </a:p>
        </p:txBody>
      </p:sp>
    </p:spTree>
    <p:custDataLst>
      <p:tags r:id="rId1"/>
    </p:custDataLst>
    <p:extLst>
      <p:ext uri="{BB962C8B-B14F-4D97-AF65-F5344CB8AC3E}">
        <p14:creationId xmlns:p14="http://schemas.microsoft.com/office/powerpoint/2010/main" val="26984807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leepCA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097" y="2"/>
            <a:ext cx="29515591" cy="16604146"/>
          </a:xfrm>
          <a:prstGeom prst="rect">
            <a:avLst/>
          </a:prstGeom>
        </p:spPr>
      </p:pic>
      <p:sp>
        <p:nvSpPr>
          <p:cNvPr id="10" name="Rectangle 9"/>
          <p:cNvSpPr/>
          <p:nvPr/>
        </p:nvSpPr>
        <p:spPr>
          <a:xfrm>
            <a:off x="-750095" y="-548418"/>
            <a:ext cx="18297780" cy="22808324"/>
          </a:xfrm>
          <a:prstGeom prst="rect">
            <a:avLst/>
          </a:prstGeom>
          <a:solidFill>
            <a:schemeClr val="dk1">
              <a:alpha val="49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257276" y="4836300"/>
            <a:ext cx="15585382" cy="11633900"/>
          </a:xfrm>
          <a:prstGeom prst="rect">
            <a:avLst/>
          </a:prstGeom>
          <a:noFill/>
        </p:spPr>
        <p:txBody>
          <a:bodyPr wrap="square" lIns="287982" tIns="143991" rIns="287982" bIns="143991" rtlCol="0">
            <a:spAutoFit/>
          </a:bodyPr>
          <a:lstStyle/>
          <a:p>
            <a:pPr marL="857250" indent="-857250">
              <a:lnSpc>
                <a:spcPct val="90000"/>
              </a:lnSpc>
              <a:buFont typeface="Arial"/>
              <a:buChar char="•"/>
            </a:pPr>
            <a:r>
              <a:rPr lang="en-US" sz="6300" dirty="0">
                <a:solidFill>
                  <a:srgbClr val="FFFFFF"/>
                </a:solidFill>
                <a:latin typeface="Arial"/>
                <a:cs typeface="Arial"/>
              </a:rPr>
              <a:t>Go to bed and get up at the same time every day.</a:t>
            </a:r>
          </a:p>
          <a:p>
            <a:pPr marL="857250" indent="-857250">
              <a:lnSpc>
                <a:spcPct val="90000"/>
              </a:lnSpc>
              <a:buFont typeface="Arial"/>
              <a:buChar char="•"/>
            </a:pPr>
            <a:endParaRPr lang="en-US" sz="6300" dirty="0">
              <a:solidFill>
                <a:srgbClr val="FFFFFF"/>
              </a:solidFill>
              <a:latin typeface="Arial"/>
              <a:cs typeface="Arial"/>
            </a:endParaRPr>
          </a:p>
          <a:p>
            <a:pPr marL="857250" indent="-857250">
              <a:lnSpc>
                <a:spcPct val="90000"/>
              </a:lnSpc>
              <a:buFont typeface="Arial"/>
              <a:buChar char="•"/>
            </a:pPr>
            <a:r>
              <a:rPr lang="en-US" sz="6300" dirty="0">
                <a:solidFill>
                  <a:srgbClr val="FFFFFF"/>
                </a:solidFill>
                <a:latin typeface="Arial"/>
                <a:cs typeface="Arial"/>
              </a:rPr>
              <a:t>If you can’t sleep, get up and do something else before trying again.</a:t>
            </a:r>
          </a:p>
          <a:p>
            <a:pPr marL="857250" indent="-857250">
              <a:lnSpc>
                <a:spcPct val="90000"/>
              </a:lnSpc>
              <a:buFont typeface="Arial"/>
              <a:buChar char="•"/>
            </a:pPr>
            <a:endParaRPr lang="en-US" sz="6300" dirty="0">
              <a:solidFill>
                <a:srgbClr val="FFFFFF"/>
              </a:solidFill>
              <a:latin typeface="Arial"/>
              <a:cs typeface="Arial"/>
            </a:endParaRPr>
          </a:p>
          <a:p>
            <a:pPr marL="857250" indent="-857250">
              <a:lnSpc>
                <a:spcPct val="90000"/>
              </a:lnSpc>
              <a:buFont typeface="Arial"/>
              <a:buChar char="•"/>
            </a:pPr>
            <a:r>
              <a:rPr lang="en-US" sz="6300" dirty="0">
                <a:solidFill>
                  <a:srgbClr val="FFFFFF"/>
                </a:solidFill>
                <a:latin typeface="Arial"/>
                <a:cs typeface="Arial"/>
              </a:rPr>
              <a:t>Avoid caffeine, nicotine and alcohol before going to bed.</a:t>
            </a:r>
          </a:p>
          <a:p>
            <a:pPr marL="857250" indent="-857250">
              <a:lnSpc>
                <a:spcPct val="90000"/>
              </a:lnSpc>
              <a:buFont typeface="Arial"/>
              <a:buChar char="•"/>
            </a:pPr>
            <a:endParaRPr lang="en-US" sz="6300" dirty="0">
              <a:solidFill>
                <a:srgbClr val="FFFFFF"/>
              </a:solidFill>
              <a:latin typeface="Arial"/>
              <a:cs typeface="Arial"/>
            </a:endParaRPr>
          </a:p>
          <a:p>
            <a:pPr marL="857250" indent="-857250">
              <a:lnSpc>
                <a:spcPct val="90000"/>
              </a:lnSpc>
              <a:buFont typeface="Arial"/>
              <a:buChar char="•"/>
            </a:pPr>
            <a:r>
              <a:rPr lang="en-US" sz="6300" dirty="0">
                <a:solidFill>
                  <a:srgbClr val="FFFFFF"/>
                </a:solidFill>
                <a:latin typeface="Arial"/>
                <a:cs typeface="Arial"/>
              </a:rPr>
              <a:t>No clock watching. </a:t>
            </a:r>
          </a:p>
          <a:p>
            <a:pPr>
              <a:lnSpc>
                <a:spcPct val="90000"/>
              </a:lnSpc>
            </a:pPr>
            <a:endParaRPr lang="en-US" sz="6300" dirty="0">
              <a:solidFill>
                <a:srgbClr val="FFFFFF"/>
              </a:solidFill>
              <a:latin typeface="Arial"/>
              <a:cs typeface="Arial"/>
            </a:endParaRPr>
          </a:p>
          <a:p>
            <a:pPr marL="857250" indent="-857250">
              <a:lnSpc>
                <a:spcPct val="90000"/>
              </a:lnSpc>
              <a:buFont typeface="Arial"/>
              <a:buChar char="•"/>
            </a:pPr>
            <a:r>
              <a:rPr lang="en-US" sz="6300" dirty="0">
                <a:solidFill>
                  <a:srgbClr val="FFFFFF"/>
                </a:solidFill>
                <a:latin typeface="Arial"/>
                <a:cs typeface="Arial"/>
              </a:rPr>
              <a:t>Exercise and eating right can help.</a:t>
            </a:r>
          </a:p>
          <a:p>
            <a:pPr>
              <a:lnSpc>
                <a:spcPct val="90000"/>
              </a:lnSpc>
            </a:pPr>
            <a:endParaRPr lang="en-US" sz="6300" dirty="0">
              <a:solidFill>
                <a:srgbClr val="FFFFFF"/>
              </a:solidFill>
              <a:latin typeface="Arial"/>
              <a:cs typeface="Arial"/>
            </a:endParaRPr>
          </a:p>
        </p:txBody>
      </p:sp>
      <p:sp>
        <p:nvSpPr>
          <p:cNvPr id="12" name="TextBox 11"/>
          <p:cNvSpPr txBox="1"/>
          <p:nvPr/>
        </p:nvSpPr>
        <p:spPr>
          <a:xfrm>
            <a:off x="1257276" y="1816935"/>
            <a:ext cx="16290408" cy="2229787"/>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Getting good sleep.</a:t>
            </a:r>
          </a:p>
        </p:txBody>
      </p:sp>
    </p:spTree>
    <p:custDataLst>
      <p:tags r:id="rId1"/>
    </p:custDataLst>
    <p:extLst>
      <p:ext uri="{BB962C8B-B14F-4D97-AF65-F5344CB8AC3E}">
        <p14:creationId xmlns:p14="http://schemas.microsoft.com/office/powerpoint/2010/main" val="3454744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59CC222-D5E3-E04E-B32F-8044800AD986}"/>
              </a:ext>
            </a:extLst>
          </p:cNvPr>
          <p:cNvPicPr>
            <a:picLocks noChangeAspect="1"/>
          </p:cNvPicPr>
          <p:nvPr/>
        </p:nvPicPr>
        <p:blipFill>
          <a:blip r:embed="rId3"/>
          <a:stretch>
            <a:fillRect/>
          </a:stretch>
        </p:blipFill>
        <p:spPr>
          <a:xfrm flipH="1">
            <a:off x="-322321" y="-4336027"/>
            <a:ext cx="28803605" cy="21201319"/>
          </a:xfrm>
          <a:prstGeom prst="rect">
            <a:avLst/>
          </a:prstGeom>
        </p:spPr>
      </p:pic>
      <p:sp>
        <p:nvSpPr>
          <p:cNvPr id="13" name="Rectangle 12"/>
          <p:cNvSpPr/>
          <p:nvPr/>
        </p:nvSpPr>
        <p:spPr>
          <a:xfrm>
            <a:off x="15238778" y="-1154566"/>
            <a:ext cx="14314913" cy="18453661"/>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5" name="TextBox 14"/>
          <p:cNvSpPr txBox="1"/>
          <p:nvPr/>
        </p:nvSpPr>
        <p:spPr>
          <a:xfrm>
            <a:off x="16002000" y="4048882"/>
            <a:ext cx="11321240" cy="8046764"/>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When did you last see a GP for a health check?</a:t>
            </a:r>
          </a:p>
        </p:txBody>
      </p:sp>
    </p:spTree>
    <p:custDataLst>
      <p:tags r:id="rId1"/>
    </p:custDataLst>
    <p:extLst>
      <p:ext uri="{BB962C8B-B14F-4D97-AF65-F5344CB8AC3E}">
        <p14:creationId xmlns:p14="http://schemas.microsoft.com/office/powerpoint/2010/main" val="617285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HealthyEating.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67606" y="0"/>
            <a:ext cx="30175201" cy="16975215"/>
          </a:xfrm>
          <a:prstGeom prst="rect">
            <a:avLst/>
          </a:prstGeom>
        </p:spPr>
      </p:pic>
      <p:sp>
        <p:nvSpPr>
          <p:cNvPr id="11" name="Rectangle 10"/>
          <p:cNvSpPr/>
          <p:nvPr/>
        </p:nvSpPr>
        <p:spPr>
          <a:xfrm>
            <a:off x="-750097" y="-432962"/>
            <a:ext cx="20752597" cy="22692867"/>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257275" y="4753951"/>
            <a:ext cx="14097000" cy="10139643"/>
          </a:xfrm>
          <a:prstGeom prst="rect">
            <a:avLst/>
          </a:prstGeom>
          <a:noFill/>
        </p:spPr>
        <p:txBody>
          <a:bodyPr wrap="square" lIns="287982" tIns="143991" rIns="287982" bIns="143991" rtlCol="0">
            <a:spAutoFit/>
          </a:bodyPr>
          <a:lstStyle/>
          <a:p>
            <a:pPr>
              <a:spcBef>
                <a:spcPts val="1200"/>
              </a:spcBef>
            </a:pPr>
            <a:r>
              <a:rPr lang="en-US" sz="6300" dirty="0">
                <a:solidFill>
                  <a:srgbClr val="FFFFFF"/>
                </a:solidFill>
                <a:latin typeface="Arial"/>
                <a:cs typeface="Arial"/>
              </a:rPr>
              <a:t>Eating well doesn’t have to be complicated or confusing. </a:t>
            </a:r>
          </a:p>
          <a:p>
            <a:pPr>
              <a:spcBef>
                <a:spcPts val="1200"/>
              </a:spcBef>
            </a:pPr>
            <a:r>
              <a:rPr lang="en-US" sz="6300" dirty="0">
                <a:solidFill>
                  <a:srgbClr val="FFFFFF"/>
                </a:solidFill>
                <a:latin typeface="Arial"/>
                <a:cs typeface="Arial"/>
              </a:rPr>
              <a:t>Different foods contain different essential nutrients and eating a wide variety of nutritious foods is the key to building a solid foundation of health. </a:t>
            </a:r>
          </a:p>
          <a:p>
            <a:endParaRPr lang="en-US" sz="6300" dirty="0">
              <a:solidFill>
                <a:srgbClr val="FFFFFF"/>
              </a:solidFill>
              <a:latin typeface="Arial"/>
              <a:cs typeface="Arial"/>
            </a:endParaRPr>
          </a:p>
          <a:p>
            <a:r>
              <a:rPr lang="en-US" sz="6300" dirty="0" err="1">
                <a:solidFill>
                  <a:srgbClr val="FFFFFF"/>
                </a:solidFill>
                <a:latin typeface="Arial"/>
                <a:cs typeface="Arial"/>
              </a:rPr>
              <a:t>www.healthier.qld.gov.au</a:t>
            </a:r>
            <a:endParaRPr lang="en-US" sz="6300" dirty="0">
              <a:solidFill>
                <a:srgbClr val="FFFFFF"/>
              </a:solidFill>
              <a:latin typeface="Arial"/>
              <a:cs typeface="Arial"/>
            </a:endParaRPr>
          </a:p>
          <a:p>
            <a:endParaRPr lang="en-US" sz="6300" dirty="0">
              <a:solidFill>
                <a:srgbClr val="FFFFFF"/>
              </a:solidFill>
              <a:latin typeface="Arial"/>
              <a:cs typeface="Arial"/>
            </a:endParaRPr>
          </a:p>
          <a:p>
            <a:endParaRPr lang="en-US" sz="6300" dirty="0">
              <a:solidFill>
                <a:srgbClr val="FFFFFF"/>
              </a:solidFill>
              <a:latin typeface="Arial"/>
              <a:cs typeface="Arial"/>
            </a:endParaRPr>
          </a:p>
        </p:txBody>
      </p:sp>
      <p:sp>
        <p:nvSpPr>
          <p:cNvPr id="13" name="TextBox 12"/>
          <p:cNvSpPr txBox="1"/>
          <p:nvPr/>
        </p:nvSpPr>
        <p:spPr>
          <a:xfrm>
            <a:off x="1257275" y="1788076"/>
            <a:ext cx="16725902" cy="2230059"/>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Are you eating well? </a:t>
            </a:r>
          </a:p>
        </p:txBody>
      </p:sp>
    </p:spTree>
    <p:extLst>
      <p:ext uri="{BB962C8B-B14F-4D97-AF65-F5344CB8AC3E}">
        <p14:creationId xmlns:p14="http://schemas.microsoft.com/office/powerpoint/2010/main" val="21600923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ealthyEating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0766" y="-1865978"/>
            <a:ext cx="30663518" cy="20410992"/>
          </a:xfrm>
          <a:prstGeom prst="rect">
            <a:avLst/>
          </a:prstGeom>
        </p:spPr>
      </p:pic>
      <p:sp>
        <p:nvSpPr>
          <p:cNvPr id="11" name="Rectangle 10"/>
          <p:cNvSpPr/>
          <p:nvPr/>
        </p:nvSpPr>
        <p:spPr>
          <a:xfrm>
            <a:off x="-750097" y="-865924"/>
            <a:ext cx="20752597" cy="23125830"/>
          </a:xfrm>
          <a:prstGeom prst="rect">
            <a:avLst/>
          </a:prstGeom>
          <a:solidFill>
            <a:schemeClr val="dk1">
              <a:alpha val="4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257275" y="4456683"/>
            <a:ext cx="14097000" cy="13078909"/>
          </a:xfrm>
          <a:prstGeom prst="rect">
            <a:avLst/>
          </a:prstGeom>
          <a:noFill/>
        </p:spPr>
        <p:txBody>
          <a:bodyPr wrap="square" lIns="287982" tIns="143991" rIns="287982" bIns="143991" rtlCol="0">
            <a:spAutoFit/>
          </a:bodyPr>
          <a:lstStyle/>
          <a:p>
            <a:pPr>
              <a:spcBef>
                <a:spcPts val="1200"/>
              </a:spcBef>
              <a:spcAft>
                <a:spcPts val="600"/>
              </a:spcAft>
            </a:pPr>
            <a:r>
              <a:rPr lang="en-US" sz="6300" dirty="0">
                <a:solidFill>
                  <a:srgbClr val="FFFFFF"/>
                </a:solidFill>
                <a:latin typeface="Arial"/>
                <a:cs typeface="Arial"/>
              </a:rPr>
              <a:t>When our bodies and minds are healthy, we feel better, we look better, we have more energy and we’re able to get more out of life. </a:t>
            </a:r>
          </a:p>
          <a:p>
            <a:pPr>
              <a:spcBef>
                <a:spcPts val="1200"/>
              </a:spcBef>
              <a:spcAft>
                <a:spcPts val="600"/>
              </a:spcAft>
            </a:pPr>
            <a:r>
              <a:rPr lang="en-US" sz="6300" dirty="0">
                <a:solidFill>
                  <a:srgbClr val="FFFFFF"/>
                </a:solidFill>
                <a:latin typeface="Arial"/>
                <a:cs typeface="Arial"/>
              </a:rPr>
              <a:t>The aim of Healthier. Happier. is to ask people to stop and think about how small changes can help them be that little bit healthier.</a:t>
            </a:r>
          </a:p>
          <a:p>
            <a:pPr>
              <a:spcBef>
                <a:spcPts val="1200"/>
              </a:spcBef>
              <a:spcAft>
                <a:spcPts val="600"/>
              </a:spcAft>
            </a:pPr>
            <a:endParaRPr lang="en-US" sz="6300" dirty="0">
              <a:solidFill>
                <a:srgbClr val="FFFFFF"/>
              </a:solidFill>
              <a:latin typeface="Arial"/>
              <a:cs typeface="Arial"/>
            </a:endParaRPr>
          </a:p>
          <a:p>
            <a:pPr>
              <a:spcBef>
                <a:spcPts val="1200"/>
              </a:spcBef>
              <a:spcAft>
                <a:spcPts val="600"/>
              </a:spcAft>
            </a:pPr>
            <a:r>
              <a:rPr lang="en-US" sz="6300" dirty="0" err="1">
                <a:solidFill>
                  <a:srgbClr val="FFFFFF"/>
                </a:solidFill>
                <a:latin typeface="Arial"/>
                <a:cs typeface="Arial"/>
              </a:rPr>
              <a:t>www.healthier.qld.gov.au</a:t>
            </a:r>
            <a:endParaRPr lang="en-US" sz="6300" dirty="0">
              <a:solidFill>
                <a:srgbClr val="FFFFFF"/>
              </a:solidFill>
              <a:latin typeface="Arial"/>
              <a:cs typeface="Arial"/>
            </a:endParaRPr>
          </a:p>
          <a:p>
            <a:pPr>
              <a:spcBef>
                <a:spcPts val="1200"/>
              </a:spcBef>
              <a:spcAft>
                <a:spcPts val="600"/>
              </a:spcAft>
            </a:pPr>
            <a:endParaRPr lang="en-US" sz="6300" dirty="0">
              <a:solidFill>
                <a:srgbClr val="FFFFFF"/>
              </a:solidFill>
              <a:latin typeface="Arial"/>
              <a:cs typeface="Arial"/>
            </a:endParaRPr>
          </a:p>
          <a:p>
            <a:pPr>
              <a:spcBef>
                <a:spcPts val="1200"/>
              </a:spcBef>
              <a:spcAft>
                <a:spcPts val="600"/>
              </a:spcAft>
            </a:pPr>
            <a:endParaRPr lang="en-US" sz="6300" dirty="0">
              <a:solidFill>
                <a:srgbClr val="FFFFFF"/>
              </a:solidFill>
              <a:latin typeface="Arial"/>
              <a:cs typeface="Arial"/>
            </a:endParaRPr>
          </a:p>
        </p:txBody>
      </p:sp>
      <p:sp>
        <p:nvSpPr>
          <p:cNvPr id="13" name="TextBox 12"/>
          <p:cNvSpPr txBox="1"/>
          <p:nvPr/>
        </p:nvSpPr>
        <p:spPr>
          <a:xfrm>
            <a:off x="1257275" y="1490808"/>
            <a:ext cx="16725902" cy="2230059"/>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Are you eating well? </a:t>
            </a:r>
          </a:p>
        </p:txBody>
      </p:sp>
    </p:spTree>
    <p:extLst>
      <p:ext uri="{BB962C8B-B14F-4D97-AF65-F5344CB8AC3E}">
        <p14:creationId xmlns:p14="http://schemas.microsoft.com/office/powerpoint/2010/main" val="2103515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FABF97-F3D3-4FCA-94FF-9FCCD0965209}"/>
              </a:ext>
            </a:extLst>
          </p:cNvPr>
          <p:cNvPicPr>
            <a:picLocks noChangeAspect="1"/>
          </p:cNvPicPr>
          <p:nvPr/>
        </p:nvPicPr>
        <p:blipFill>
          <a:blip r:embed="rId3"/>
          <a:stretch>
            <a:fillRect/>
          </a:stretch>
        </p:blipFill>
        <p:spPr>
          <a:xfrm>
            <a:off x="-7325503" y="-321030"/>
            <a:ext cx="25208023" cy="16805349"/>
          </a:xfrm>
          <a:prstGeom prst="rect">
            <a:avLst/>
          </a:prstGeom>
        </p:spPr>
      </p:pic>
      <p:sp>
        <p:nvSpPr>
          <p:cNvPr id="11" name="Rectangle 10"/>
          <p:cNvSpPr/>
          <p:nvPr/>
        </p:nvSpPr>
        <p:spPr>
          <a:xfrm>
            <a:off x="10820400" y="-3812624"/>
            <a:ext cx="20320385" cy="22692867"/>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1812647" y="7182425"/>
            <a:ext cx="15124052" cy="7708209"/>
          </a:xfrm>
          <a:prstGeom prst="rect">
            <a:avLst/>
          </a:prstGeom>
          <a:noFill/>
        </p:spPr>
        <p:txBody>
          <a:bodyPr wrap="square" lIns="287982" tIns="143991" rIns="287982" bIns="143991" rtlCol="0">
            <a:spAutoFit/>
          </a:bodyPr>
          <a:lstStyle/>
          <a:p>
            <a:pPr>
              <a:spcBef>
                <a:spcPts val="1200"/>
              </a:spcBef>
            </a:pPr>
            <a:r>
              <a:rPr lang="en-US" sz="6600" dirty="0">
                <a:solidFill>
                  <a:srgbClr val="FFFFFF"/>
                </a:solidFill>
                <a:latin typeface="Arial"/>
                <a:cs typeface="Arial"/>
              </a:rPr>
              <a:t>Here we aim to offer culturally sensitive practices, in addition to access to interpreting service if you require.</a:t>
            </a:r>
          </a:p>
          <a:p>
            <a:pPr>
              <a:spcBef>
                <a:spcPts val="1200"/>
              </a:spcBef>
            </a:pPr>
            <a:endParaRPr lang="en-US" sz="6600" dirty="0">
              <a:solidFill>
                <a:srgbClr val="FFFFFF"/>
              </a:solidFill>
              <a:latin typeface="Arial"/>
              <a:cs typeface="Arial"/>
            </a:endParaRPr>
          </a:p>
          <a:p>
            <a:pPr>
              <a:spcBef>
                <a:spcPts val="1200"/>
              </a:spcBef>
            </a:pPr>
            <a:r>
              <a:rPr lang="en-US" sz="6600" dirty="0">
                <a:solidFill>
                  <a:srgbClr val="FFFFFF"/>
                </a:solidFill>
                <a:latin typeface="Arial"/>
                <a:cs typeface="Arial"/>
              </a:rPr>
              <a:t>Speak to your clinician for more information.</a:t>
            </a:r>
          </a:p>
        </p:txBody>
      </p:sp>
      <p:sp>
        <p:nvSpPr>
          <p:cNvPr id="13" name="TextBox 12"/>
          <p:cNvSpPr txBox="1"/>
          <p:nvPr/>
        </p:nvSpPr>
        <p:spPr>
          <a:xfrm>
            <a:off x="11849099" y="949876"/>
            <a:ext cx="16154377" cy="6754102"/>
          </a:xfrm>
          <a:prstGeom prst="rect">
            <a:avLst/>
          </a:prstGeom>
          <a:noFill/>
        </p:spPr>
        <p:txBody>
          <a:bodyPr wrap="square" lIns="287982" tIns="143991" rIns="287982" bIns="143991" rtlCol="0">
            <a:spAutoFit/>
          </a:bodyPr>
          <a:lstStyle/>
          <a:p>
            <a:r>
              <a:rPr lang="en-US" sz="10500" b="1" dirty="0">
                <a:solidFill>
                  <a:srgbClr val="FFFFFF"/>
                </a:solidFill>
                <a:latin typeface="Arial"/>
                <a:cs typeface="Arial"/>
              </a:rPr>
              <a:t>Are you from a culturally and linguistically diverse background?</a:t>
            </a:r>
          </a:p>
        </p:txBody>
      </p:sp>
    </p:spTree>
    <p:custDataLst>
      <p:tags r:id="rId1"/>
    </p:custDataLst>
    <p:extLst>
      <p:ext uri="{BB962C8B-B14F-4D97-AF65-F5344CB8AC3E}">
        <p14:creationId xmlns:p14="http://schemas.microsoft.com/office/powerpoint/2010/main" val="10385999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fePreserver.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74800" y="-5051106"/>
            <a:ext cx="32410400" cy="25928320"/>
          </a:xfrm>
          <a:prstGeom prst="rect">
            <a:avLst/>
          </a:prstGeom>
        </p:spPr>
      </p:pic>
      <p:sp>
        <p:nvSpPr>
          <p:cNvPr id="10" name="Rectangle 9"/>
          <p:cNvSpPr/>
          <p:nvPr/>
        </p:nvSpPr>
        <p:spPr>
          <a:xfrm>
            <a:off x="-580767" y="-923653"/>
            <a:ext cx="15002674" cy="18126922"/>
          </a:xfrm>
          <a:prstGeom prst="rect">
            <a:avLst/>
          </a:prstGeom>
          <a:solidFill>
            <a:schemeClr val="dk1">
              <a:alpha val="68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805514" y="5028928"/>
            <a:ext cx="12554886" cy="10605926"/>
          </a:xfrm>
          <a:prstGeom prst="rect">
            <a:avLst/>
          </a:prstGeom>
          <a:noFill/>
        </p:spPr>
        <p:txBody>
          <a:bodyPr wrap="square" lIns="287982" tIns="143991" rIns="287982" bIns="143991" rtlCol="0">
            <a:spAutoFit/>
          </a:bodyPr>
          <a:lstStyle/>
          <a:p>
            <a:pPr>
              <a:lnSpc>
                <a:spcPct val="90000"/>
              </a:lnSpc>
              <a:spcBef>
                <a:spcPts val="4800"/>
              </a:spcBef>
            </a:pPr>
            <a:r>
              <a:rPr lang="en-US" sz="6300" dirty="0">
                <a:solidFill>
                  <a:schemeClr val="bg1"/>
                </a:solidFill>
                <a:latin typeface="Arial"/>
                <a:cs typeface="Arial"/>
              </a:rPr>
              <a:t>It’s important to note that there is no safe level of drug use.</a:t>
            </a:r>
          </a:p>
          <a:p>
            <a:pPr>
              <a:lnSpc>
                <a:spcPct val="90000"/>
              </a:lnSpc>
              <a:spcBef>
                <a:spcPts val="4800"/>
              </a:spcBef>
            </a:pPr>
            <a:r>
              <a:rPr lang="en-US" sz="6300" dirty="0">
                <a:solidFill>
                  <a:schemeClr val="bg1"/>
                </a:solidFill>
                <a:latin typeface="Arial"/>
                <a:cs typeface="Arial"/>
              </a:rPr>
              <a:t>All drug use carries some risk. Even medications can produce unwanted side effects.</a:t>
            </a:r>
          </a:p>
          <a:p>
            <a:pPr>
              <a:lnSpc>
                <a:spcPct val="90000"/>
              </a:lnSpc>
              <a:spcBef>
                <a:spcPts val="4800"/>
              </a:spcBef>
            </a:pPr>
            <a:r>
              <a:rPr lang="en-US" sz="6300" dirty="0">
                <a:solidFill>
                  <a:schemeClr val="bg1"/>
                </a:solidFill>
                <a:latin typeface="Arial"/>
                <a:cs typeface="Arial"/>
              </a:rPr>
              <a:t>Talk to us if you are concerned about yourself or a loved one.  </a:t>
            </a:r>
          </a:p>
          <a:p>
            <a:pPr>
              <a:lnSpc>
                <a:spcPct val="90000"/>
              </a:lnSpc>
              <a:spcBef>
                <a:spcPts val="4800"/>
              </a:spcBef>
            </a:pPr>
            <a:endParaRPr lang="en-US" sz="6300" dirty="0">
              <a:solidFill>
                <a:schemeClr val="bg1"/>
              </a:solidFill>
              <a:latin typeface="Arial"/>
              <a:cs typeface="Arial"/>
            </a:endParaRPr>
          </a:p>
          <a:p>
            <a:pPr>
              <a:lnSpc>
                <a:spcPct val="90000"/>
              </a:lnSpc>
              <a:spcBef>
                <a:spcPts val="4800"/>
              </a:spcBef>
            </a:pPr>
            <a:endParaRPr lang="en-US" sz="6300" dirty="0">
              <a:solidFill>
                <a:schemeClr val="bg1"/>
              </a:solidFill>
              <a:latin typeface="Arial"/>
              <a:cs typeface="Arial"/>
            </a:endParaRPr>
          </a:p>
        </p:txBody>
      </p:sp>
      <p:sp>
        <p:nvSpPr>
          <p:cNvPr id="12" name="TextBox 11"/>
          <p:cNvSpPr txBox="1"/>
          <p:nvPr/>
        </p:nvSpPr>
        <p:spPr>
          <a:xfrm>
            <a:off x="805514" y="2101579"/>
            <a:ext cx="11391928" cy="2229787"/>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Using drugs?</a:t>
            </a:r>
          </a:p>
        </p:txBody>
      </p:sp>
    </p:spTree>
    <p:extLst>
      <p:ext uri="{BB962C8B-B14F-4D97-AF65-F5344CB8AC3E}">
        <p14:creationId xmlns:p14="http://schemas.microsoft.com/office/powerpoint/2010/main" val="1362779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ghtBubbles.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193838"/>
            <a:ext cx="29863549" cy="19876712"/>
          </a:xfrm>
          <a:prstGeom prst="rect">
            <a:avLst/>
          </a:prstGeom>
        </p:spPr>
      </p:pic>
      <p:sp>
        <p:nvSpPr>
          <p:cNvPr id="11" name="Rectangle 10"/>
          <p:cNvSpPr/>
          <p:nvPr/>
        </p:nvSpPr>
        <p:spPr>
          <a:xfrm>
            <a:off x="12039604" y="-1241157"/>
            <a:ext cx="16764001" cy="24179778"/>
          </a:xfrm>
          <a:prstGeom prst="rect">
            <a:avLst/>
          </a:prstGeom>
          <a:solidFill>
            <a:schemeClr val="dk1">
              <a:alpha val="52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4079479" y="8014056"/>
            <a:ext cx="14030699" cy="4169241"/>
          </a:xfrm>
          <a:prstGeom prst="rect">
            <a:avLst/>
          </a:prstGeom>
          <a:noFill/>
        </p:spPr>
        <p:txBody>
          <a:bodyPr wrap="square" lIns="287982" tIns="143991" rIns="287982" bIns="143991" rtlCol="0">
            <a:spAutoFit/>
          </a:bodyPr>
          <a:lstStyle/>
          <a:p>
            <a:pPr algn="r"/>
            <a:r>
              <a:rPr lang="en-US" sz="7600" baseline="30000" dirty="0">
                <a:solidFill>
                  <a:schemeClr val="bg1"/>
                </a:solidFill>
                <a:latin typeface="Arial"/>
                <a:cs typeface="Arial"/>
              </a:rPr>
              <a:t>Our opening hours are:</a:t>
            </a:r>
          </a:p>
          <a:p>
            <a:pPr algn="r"/>
            <a:r>
              <a:rPr lang="en-US" sz="7600" baseline="30000" dirty="0">
                <a:solidFill>
                  <a:schemeClr val="bg1"/>
                </a:solidFill>
                <a:latin typeface="Arial"/>
                <a:cs typeface="Arial"/>
              </a:rPr>
              <a:t>0:00 to 0:00</a:t>
            </a:r>
          </a:p>
          <a:p>
            <a:pPr algn="r"/>
            <a:endParaRPr lang="en-US" sz="7600" baseline="30000" dirty="0">
              <a:solidFill>
                <a:schemeClr val="bg1"/>
              </a:solidFill>
              <a:latin typeface="Arial"/>
              <a:cs typeface="Arial"/>
            </a:endParaRPr>
          </a:p>
          <a:p>
            <a:pPr algn="r"/>
            <a:endParaRPr lang="en-US" sz="7600" baseline="30000" dirty="0">
              <a:solidFill>
                <a:schemeClr val="bg1"/>
              </a:solidFill>
              <a:latin typeface="Arial"/>
              <a:cs typeface="Arial"/>
            </a:endParaRPr>
          </a:p>
          <a:p>
            <a:pPr algn="r"/>
            <a:endParaRPr lang="en-US" sz="7600" baseline="30000" dirty="0">
              <a:solidFill>
                <a:schemeClr val="bg1"/>
              </a:solidFill>
              <a:latin typeface="Arial"/>
              <a:cs typeface="Arial"/>
            </a:endParaRPr>
          </a:p>
        </p:txBody>
      </p:sp>
      <p:sp>
        <p:nvSpPr>
          <p:cNvPr id="13" name="TextBox 12"/>
          <p:cNvSpPr txBox="1"/>
          <p:nvPr/>
        </p:nvSpPr>
        <p:spPr>
          <a:xfrm>
            <a:off x="13582049" y="2587133"/>
            <a:ext cx="14528131" cy="4169241"/>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Welcome to service name.</a:t>
            </a:r>
          </a:p>
        </p:txBody>
      </p:sp>
      <p:sp>
        <p:nvSpPr>
          <p:cNvPr id="7" name="TextBox 6">
            <a:extLst>
              <a:ext uri="{FF2B5EF4-FFF2-40B4-BE49-F238E27FC236}">
                <a16:creationId xmlns:a16="http://schemas.microsoft.com/office/drawing/2014/main" id="{22023B91-57E2-474D-BF26-A9542C786B47}"/>
              </a:ext>
            </a:extLst>
          </p:cNvPr>
          <p:cNvSpPr txBox="1"/>
          <p:nvPr/>
        </p:nvSpPr>
        <p:spPr>
          <a:xfrm>
            <a:off x="14079482" y="11455263"/>
            <a:ext cx="14030699" cy="4189297"/>
          </a:xfrm>
          <a:prstGeom prst="rect">
            <a:avLst/>
          </a:prstGeom>
          <a:noFill/>
        </p:spPr>
        <p:txBody>
          <a:bodyPr wrap="square" lIns="287982" tIns="143991" rIns="287982" bIns="143991" rtlCol="0">
            <a:spAutoFit/>
          </a:bodyPr>
          <a:lstStyle/>
          <a:p>
            <a:pPr algn="r"/>
            <a:r>
              <a:rPr lang="en-US" sz="7600" i="1" baseline="30000" dirty="0">
                <a:solidFill>
                  <a:srgbClr val="FFFFFF"/>
                </a:solidFill>
                <a:latin typeface="Arial"/>
                <a:cs typeface="Arial"/>
              </a:rPr>
              <a:t>To talk to someone about your substance use or to make an appointment phone </a:t>
            </a:r>
            <a:r>
              <a:rPr lang="en-US" sz="7600" i="1" baseline="30000" dirty="0" err="1">
                <a:solidFill>
                  <a:srgbClr val="FFFFFF"/>
                </a:solidFill>
                <a:latin typeface="Arial"/>
                <a:cs typeface="Arial"/>
              </a:rPr>
              <a:t>Adis</a:t>
            </a:r>
            <a:r>
              <a:rPr lang="en-US" sz="7600" i="1" baseline="30000" dirty="0">
                <a:solidFill>
                  <a:srgbClr val="FFFFFF"/>
                </a:solidFill>
                <a:latin typeface="Arial"/>
                <a:cs typeface="Arial"/>
              </a:rPr>
              <a:t> 24/7 Alcohol and Drug Support</a:t>
            </a:r>
          </a:p>
          <a:p>
            <a:pPr algn="r"/>
            <a:r>
              <a:rPr lang="en-US" sz="7600" b="1" baseline="30000" dirty="0">
                <a:solidFill>
                  <a:srgbClr val="FFFFFF"/>
                </a:solidFill>
                <a:latin typeface="Arial"/>
                <a:cs typeface="Arial"/>
              </a:rPr>
              <a:t> 1800 177 833</a:t>
            </a:r>
          </a:p>
          <a:p>
            <a:pPr algn="r"/>
            <a:endParaRPr lang="en-US" sz="7600" baseline="30000" dirty="0">
              <a:solidFill>
                <a:srgbClr val="FFFFFF"/>
              </a:solidFill>
              <a:latin typeface="Arial"/>
              <a:cs typeface="Arial"/>
            </a:endParaRPr>
          </a:p>
        </p:txBody>
      </p:sp>
    </p:spTree>
    <p:extLst>
      <p:ext uri="{BB962C8B-B14F-4D97-AF65-F5344CB8AC3E}">
        <p14:creationId xmlns:p14="http://schemas.microsoft.com/office/powerpoint/2010/main" val="6745526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1161CA-C721-4CE5-962A-C43DF63713B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2966" y="-1164074"/>
            <a:ext cx="30052058" cy="19954566"/>
          </a:xfrm>
          <a:prstGeom prst="rect">
            <a:avLst/>
          </a:prstGeom>
        </p:spPr>
      </p:pic>
      <p:sp>
        <p:nvSpPr>
          <p:cNvPr id="10" name="Rectangle 9"/>
          <p:cNvSpPr/>
          <p:nvPr/>
        </p:nvSpPr>
        <p:spPr>
          <a:xfrm>
            <a:off x="13705976" y="-1826495"/>
            <a:ext cx="15873116" cy="19232993"/>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5290800" y="6635267"/>
            <a:ext cx="12988712" cy="4720469"/>
          </a:xfrm>
          <a:prstGeom prst="rect">
            <a:avLst/>
          </a:prstGeom>
          <a:noFill/>
        </p:spPr>
        <p:txBody>
          <a:bodyPr wrap="square" lIns="287982" tIns="143991" rIns="287982" bIns="143991" rtlCol="0">
            <a:spAutoFit/>
          </a:bodyPr>
          <a:lstStyle/>
          <a:p>
            <a:pPr algn="r">
              <a:lnSpc>
                <a:spcPct val="90000"/>
              </a:lnSpc>
              <a:spcBef>
                <a:spcPts val="7200"/>
              </a:spcBef>
            </a:pPr>
            <a:r>
              <a:rPr lang="en-US" sz="6300" dirty="0">
                <a:solidFill>
                  <a:schemeClr val="bg1"/>
                </a:solidFill>
                <a:latin typeface="Arial"/>
                <a:cs typeface="Arial"/>
              </a:rPr>
              <a:t>THC passes through your lungs into your bloodstream very quickly. </a:t>
            </a:r>
          </a:p>
          <a:p>
            <a:pPr algn="r">
              <a:lnSpc>
                <a:spcPct val="90000"/>
              </a:lnSpc>
              <a:spcBef>
                <a:spcPts val="7200"/>
              </a:spcBef>
            </a:pPr>
            <a:r>
              <a:rPr lang="en-US" sz="6300" dirty="0">
                <a:solidFill>
                  <a:schemeClr val="bg1"/>
                </a:solidFill>
                <a:latin typeface="Arial"/>
                <a:cs typeface="Arial"/>
              </a:rPr>
              <a:t>There’s no need to inhale deeply or hold your breath.</a:t>
            </a:r>
          </a:p>
        </p:txBody>
      </p:sp>
      <p:sp>
        <p:nvSpPr>
          <p:cNvPr id="12" name="TextBox 11"/>
          <p:cNvSpPr txBox="1"/>
          <p:nvPr/>
        </p:nvSpPr>
        <p:spPr>
          <a:xfrm>
            <a:off x="16854880" y="3655044"/>
            <a:ext cx="11391928" cy="2229787"/>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Smoke pot?</a:t>
            </a:r>
          </a:p>
        </p:txBody>
      </p:sp>
    </p:spTree>
    <p:custDataLst>
      <p:tags r:id="rId1"/>
    </p:custDataLst>
    <p:extLst>
      <p:ext uri="{BB962C8B-B14F-4D97-AF65-F5344CB8AC3E}">
        <p14:creationId xmlns:p14="http://schemas.microsoft.com/office/powerpoint/2010/main" val="244215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ho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539"/>
            <a:ext cx="29553692" cy="19702461"/>
          </a:xfrm>
          <a:prstGeom prst="rect">
            <a:avLst/>
          </a:prstGeom>
        </p:spPr>
      </p:pic>
      <p:sp>
        <p:nvSpPr>
          <p:cNvPr id="10" name="Rectangle 9"/>
          <p:cNvSpPr/>
          <p:nvPr/>
        </p:nvSpPr>
        <p:spPr>
          <a:xfrm>
            <a:off x="12468092" y="-338678"/>
            <a:ext cx="17085600" cy="17637773"/>
          </a:xfrm>
          <a:prstGeom prst="rect">
            <a:avLst/>
          </a:prstGeom>
          <a:solidFill>
            <a:schemeClr val="dk1">
              <a:alpha val="66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3199245" y="6421022"/>
            <a:ext cx="14910934" cy="8159872"/>
          </a:xfrm>
          <a:prstGeom prst="rect">
            <a:avLst/>
          </a:prstGeom>
          <a:noFill/>
        </p:spPr>
        <p:txBody>
          <a:bodyPr wrap="square" lIns="287982" tIns="143991" rIns="287982" bIns="143991" rtlCol="0">
            <a:spAutoFit/>
          </a:bodyPr>
          <a:lstStyle/>
          <a:p>
            <a:pPr algn="r">
              <a:lnSpc>
                <a:spcPct val="90000"/>
              </a:lnSpc>
            </a:pPr>
            <a:r>
              <a:rPr lang="en-US" sz="6300" dirty="0">
                <a:solidFill>
                  <a:schemeClr val="bg1"/>
                </a:solidFill>
                <a:latin typeface="Arial"/>
                <a:cs typeface="Arial"/>
              </a:rPr>
              <a:t>Alcohol and Drug Information Service</a:t>
            </a:r>
          </a:p>
          <a:p>
            <a:pPr algn="r">
              <a:lnSpc>
                <a:spcPct val="90000"/>
              </a:lnSpc>
            </a:pPr>
            <a:r>
              <a:rPr lang="en-US" sz="6300" dirty="0">
                <a:solidFill>
                  <a:schemeClr val="bg1"/>
                </a:solidFill>
                <a:latin typeface="Arial"/>
                <a:cs typeface="Arial"/>
              </a:rPr>
              <a:t>1800 177 833 </a:t>
            </a:r>
          </a:p>
          <a:p>
            <a:pPr algn="r">
              <a:lnSpc>
                <a:spcPct val="90000"/>
              </a:lnSpc>
            </a:pPr>
            <a:endParaRPr lang="en-US" sz="6300" dirty="0">
              <a:solidFill>
                <a:schemeClr val="bg1"/>
              </a:solidFill>
              <a:latin typeface="Arial"/>
              <a:cs typeface="Arial"/>
            </a:endParaRPr>
          </a:p>
          <a:p>
            <a:pPr algn="r">
              <a:lnSpc>
                <a:spcPct val="90000"/>
              </a:lnSpc>
            </a:pPr>
            <a:r>
              <a:rPr lang="en-US" sz="6300" dirty="0">
                <a:solidFill>
                  <a:schemeClr val="bg1"/>
                </a:solidFill>
                <a:latin typeface="Arial"/>
                <a:cs typeface="Arial"/>
              </a:rPr>
              <a:t>Family Drug Support</a:t>
            </a:r>
          </a:p>
          <a:p>
            <a:pPr algn="r">
              <a:lnSpc>
                <a:spcPct val="90000"/>
              </a:lnSpc>
            </a:pPr>
            <a:r>
              <a:rPr lang="en-US" sz="6300" dirty="0">
                <a:solidFill>
                  <a:schemeClr val="bg1"/>
                </a:solidFill>
                <a:latin typeface="Arial"/>
                <a:cs typeface="Arial"/>
              </a:rPr>
              <a:t>1300 368 186</a:t>
            </a:r>
          </a:p>
          <a:p>
            <a:pPr algn="r">
              <a:lnSpc>
                <a:spcPct val="90000"/>
              </a:lnSpc>
            </a:pPr>
            <a:endParaRPr lang="en-US" sz="6300" dirty="0">
              <a:solidFill>
                <a:schemeClr val="bg1"/>
              </a:solidFill>
              <a:latin typeface="Arial"/>
              <a:cs typeface="Arial"/>
            </a:endParaRPr>
          </a:p>
          <a:p>
            <a:pPr algn="r">
              <a:lnSpc>
                <a:spcPct val="90000"/>
              </a:lnSpc>
            </a:pPr>
            <a:r>
              <a:rPr lang="en-US" sz="6300" dirty="0" err="1">
                <a:solidFill>
                  <a:schemeClr val="bg1"/>
                </a:solidFill>
                <a:latin typeface="Arial"/>
                <a:cs typeface="Arial"/>
              </a:rPr>
              <a:t>Parentline</a:t>
            </a:r>
            <a:endParaRPr lang="en-US" sz="6300" dirty="0">
              <a:solidFill>
                <a:schemeClr val="bg1"/>
              </a:solidFill>
              <a:latin typeface="Arial"/>
              <a:cs typeface="Arial"/>
            </a:endParaRPr>
          </a:p>
          <a:p>
            <a:pPr algn="r">
              <a:lnSpc>
                <a:spcPct val="90000"/>
              </a:lnSpc>
            </a:pPr>
            <a:r>
              <a:rPr lang="en-US" sz="6300" dirty="0">
                <a:solidFill>
                  <a:schemeClr val="bg1"/>
                </a:solidFill>
                <a:latin typeface="Arial"/>
                <a:cs typeface="Arial"/>
              </a:rPr>
              <a:t>1300 30 1300</a:t>
            </a:r>
          </a:p>
          <a:p>
            <a:pPr algn="r">
              <a:lnSpc>
                <a:spcPct val="90000"/>
              </a:lnSpc>
            </a:pPr>
            <a:r>
              <a:rPr lang="en-US" sz="6300" dirty="0">
                <a:solidFill>
                  <a:schemeClr val="bg1"/>
                </a:solidFill>
                <a:latin typeface="Arial"/>
                <a:cs typeface="Arial"/>
              </a:rPr>
              <a:t> </a:t>
            </a:r>
          </a:p>
        </p:txBody>
      </p:sp>
      <p:sp>
        <p:nvSpPr>
          <p:cNvPr id="12" name="TextBox 11"/>
          <p:cNvSpPr txBox="1"/>
          <p:nvPr/>
        </p:nvSpPr>
        <p:spPr>
          <a:xfrm>
            <a:off x="14969406" y="2369913"/>
            <a:ext cx="13277402" cy="3457815"/>
          </a:xfrm>
          <a:prstGeom prst="rect">
            <a:avLst/>
          </a:prstGeom>
          <a:noFill/>
        </p:spPr>
        <p:txBody>
          <a:bodyPr wrap="square" lIns="287982" tIns="143991" rIns="287982" bIns="143991" rtlCol="0">
            <a:spAutoFit/>
          </a:bodyPr>
          <a:lstStyle/>
          <a:p>
            <a:pPr algn="r">
              <a:lnSpc>
                <a:spcPct val="80000"/>
              </a:lnSpc>
            </a:pPr>
            <a:r>
              <a:rPr lang="en-US" sz="12600" b="1" dirty="0">
                <a:solidFill>
                  <a:srgbClr val="FFFFFF"/>
                </a:solidFill>
                <a:latin typeface="Arial"/>
                <a:cs typeface="Arial"/>
              </a:rPr>
              <a:t>Support for family members.</a:t>
            </a:r>
          </a:p>
        </p:txBody>
      </p:sp>
    </p:spTree>
    <p:custDataLst>
      <p:tags r:id="rId1"/>
    </p:custDataLst>
    <p:extLst>
      <p:ext uri="{BB962C8B-B14F-4D97-AF65-F5344CB8AC3E}">
        <p14:creationId xmlns:p14="http://schemas.microsoft.com/office/powerpoint/2010/main" val="1456747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71599" y="6655129"/>
            <a:ext cx="35153600" cy="10218553"/>
          </a:xfrm>
          <a:prstGeom prst="rect">
            <a:avLst/>
          </a:prstGeom>
          <a:solidFill>
            <a:schemeClr val="dk1">
              <a:alpha val="52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3055600" y="7340733"/>
            <a:ext cx="15343606" cy="5850009"/>
          </a:xfrm>
          <a:prstGeom prst="rect">
            <a:avLst/>
          </a:prstGeom>
          <a:noFill/>
        </p:spPr>
        <p:txBody>
          <a:bodyPr wrap="square" lIns="287982" tIns="143991" rIns="287982" bIns="143991" rtlCol="0">
            <a:spAutoFit/>
          </a:bodyPr>
          <a:lstStyle/>
          <a:p>
            <a:pPr>
              <a:lnSpc>
                <a:spcPct val="90000"/>
              </a:lnSpc>
              <a:spcBef>
                <a:spcPts val="2400"/>
              </a:spcBef>
            </a:pPr>
            <a:r>
              <a:rPr lang="en-US" sz="6300" dirty="0">
                <a:solidFill>
                  <a:schemeClr val="bg1"/>
                </a:solidFill>
                <a:latin typeface="Arial"/>
                <a:cs typeface="Arial"/>
              </a:rPr>
              <a:t>The National Disability Insurance Scheme (NDIS) is coming to Queensland and will be progressively rolling out across the state in the coming years. </a:t>
            </a:r>
          </a:p>
          <a:p>
            <a:pPr>
              <a:lnSpc>
                <a:spcPct val="90000"/>
              </a:lnSpc>
              <a:spcBef>
                <a:spcPts val="2400"/>
              </a:spcBef>
            </a:pPr>
            <a:r>
              <a:rPr lang="en-US" sz="6300" dirty="0">
                <a:solidFill>
                  <a:schemeClr val="bg1"/>
                </a:solidFill>
                <a:latin typeface="Arial"/>
                <a:cs typeface="Arial"/>
              </a:rPr>
              <a:t>To find out if you are eligible visit </a:t>
            </a:r>
            <a:r>
              <a:rPr lang="en-US" sz="6300" dirty="0" err="1">
                <a:solidFill>
                  <a:schemeClr val="bg1"/>
                </a:solidFill>
                <a:latin typeface="Arial"/>
                <a:cs typeface="Arial"/>
              </a:rPr>
              <a:t>www.ndis.gov.au</a:t>
            </a:r>
            <a:r>
              <a:rPr lang="en-US" sz="6300" dirty="0">
                <a:solidFill>
                  <a:schemeClr val="bg1"/>
                </a:solidFill>
                <a:latin typeface="Arial"/>
                <a:cs typeface="Arial"/>
              </a:rPr>
              <a:t> or call 1800 800 110.</a:t>
            </a:r>
          </a:p>
        </p:txBody>
      </p:sp>
      <p:sp>
        <p:nvSpPr>
          <p:cNvPr id="12" name="TextBox 11"/>
          <p:cNvSpPr txBox="1"/>
          <p:nvPr/>
        </p:nvSpPr>
        <p:spPr>
          <a:xfrm>
            <a:off x="1060488" y="7340733"/>
            <a:ext cx="10471112" cy="4168779"/>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Do you have a disability?</a:t>
            </a:r>
          </a:p>
        </p:txBody>
      </p:sp>
      <p:pic>
        <p:nvPicPr>
          <p:cNvPr id="4" name="Picture 3" descr="NDIS.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60488" y="2819729"/>
            <a:ext cx="5461000" cy="3835400"/>
          </a:xfrm>
          <a:prstGeom prst="rect">
            <a:avLst/>
          </a:prstGeom>
        </p:spPr>
      </p:pic>
    </p:spTree>
    <p:custDataLst>
      <p:tags r:id="rId1"/>
    </p:custDataLst>
    <p:extLst>
      <p:ext uri="{BB962C8B-B14F-4D97-AF65-F5344CB8AC3E}">
        <p14:creationId xmlns:p14="http://schemas.microsoft.com/office/powerpoint/2010/main" val="3364885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04B8C7-E538-452F-ACB8-45533A6D866B}"/>
              </a:ext>
            </a:extLst>
          </p:cNvPr>
          <p:cNvPicPr>
            <a:picLocks noChangeAspect="1"/>
          </p:cNvPicPr>
          <p:nvPr/>
        </p:nvPicPr>
        <p:blipFill>
          <a:blip r:embed="rId3"/>
          <a:stretch>
            <a:fillRect/>
          </a:stretch>
        </p:blipFill>
        <p:spPr>
          <a:xfrm>
            <a:off x="0" y="-1"/>
            <a:ext cx="28803600" cy="16202025"/>
          </a:xfrm>
          <a:prstGeom prst="rect">
            <a:avLst/>
          </a:prstGeom>
        </p:spPr>
      </p:pic>
      <p:sp>
        <p:nvSpPr>
          <p:cNvPr id="11" name="TextBox 10"/>
          <p:cNvSpPr txBox="1"/>
          <p:nvPr/>
        </p:nvSpPr>
        <p:spPr>
          <a:xfrm>
            <a:off x="11262732" y="11330842"/>
            <a:ext cx="16603377" cy="3245449"/>
          </a:xfrm>
          <a:prstGeom prst="rect">
            <a:avLst/>
          </a:prstGeom>
          <a:noFill/>
        </p:spPr>
        <p:txBody>
          <a:bodyPr wrap="square" lIns="287982" tIns="143991" rIns="287982" bIns="143991" rtlCol="0">
            <a:spAutoFit/>
          </a:bodyPr>
          <a:lstStyle/>
          <a:p>
            <a:pPr algn="r"/>
            <a:r>
              <a:rPr lang="en-US" sz="4800" dirty="0">
                <a:solidFill>
                  <a:schemeClr val="bg1"/>
                </a:solidFill>
              </a:rPr>
              <a:t>Every family faces challenges at some point.</a:t>
            </a:r>
          </a:p>
          <a:p>
            <a:pPr algn="r"/>
            <a:r>
              <a:rPr lang="en-US" sz="4800" dirty="0">
                <a:solidFill>
                  <a:schemeClr val="bg1"/>
                </a:solidFill>
              </a:rPr>
              <a:t>We connect you to the support you need to make things better for you and your family.</a:t>
            </a:r>
          </a:p>
          <a:p>
            <a:pPr algn="r"/>
            <a:r>
              <a:rPr lang="en-US" sz="4800" dirty="0">
                <a:solidFill>
                  <a:schemeClr val="bg1"/>
                </a:solidFill>
              </a:rPr>
              <a:t>It’s confidential, free and worth the call.</a:t>
            </a:r>
          </a:p>
        </p:txBody>
      </p:sp>
      <p:sp>
        <p:nvSpPr>
          <p:cNvPr id="12" name="TextBox 11"/>
          <p:cNvSpPr txBox="1"/>
          <p:nvPr/>
        </p:nvSpPr>
        <p:spPr>
          <a:xfrm>
            <a:off x="8977745" y="8101011"/>
            <a:ext cx="18888364" cy="2753007"/>
          </a:xfrm>
          <a:prstGeom prst="rect">
            <a:avLst/>
          </a:prstGeom>
          <a:noFill/>
        </p:spPr>
        <p:txBody>
          <a:bodyPr wrap="square" lIns="287982" tIns="143991" rIns="287982" bIns="143991" rtlCol="0">
            <a:spAutoFit/>
          </a:bodyPr>
          <a:lstStyle/>
          <a:p>
            <a:pPr algn="r"/>
            <a:r>
              <a:rPr lang="en-US" sz="8000" b="1" dirty="0">
                <a:solidFill>
                  <a:schemeClr val="bg1"/>
                </a:solidFill>
              </a:rPr>
              <a:t>You love your kids but sometimes things get tough and you need a bit of help.</a:t>
            </a:r>
            <a:endParaRPr lang="en-US" sz="26000" b="1" dirty="0">
              <a:solidFill>
                <a:schemeClr val="bg1"/>
              </a:solidFill>
              <a:latin typeface="Arial"/>
              <a:cs typeface="Arial"/>
            </a:endParaRPr>
          </a:p>
        </p:txBody>
      </p:sp>
      <p:sp>
        <p:nvSpPr>
          <p:cNvPr id="5" name="TextBox 4">
            <a:extLst>
              <a:ext uri="{FF2B5EF4-FFF2-40B4-BE49-F238E27FC236}">
                <a16:creationId xmlns:a16="http://schemas.microsoft.com/office/drawing/2014/main" id="{A5292925-DB8F-480E-9D90-742DA76AA5E8}"/>
              </a:ext>
            </a:extLst>
          </p:cNvPr>
          <p:cNvSpPr txBox="1"/>
          <p:nvPr/>
        </p:nvSpPr>
        <p:spPr>
          <a:xfrm>
            <a:off x="19077709" y="4862945"/>
            <a:ext cx="8582891" cy="2646878"/>
          </a:xfrm>
          <a:prstGeom prst="rect">
            <a:avLst/>
          </a:prstGeom>
          <a:noFill/>
        </p:spPr>
        <p:txBody>
          <a:bodyPr wrap="square" rtlCol="0">
            <a:spAutoFit/>
          </a:bodyPr>
          <a:lstStyle/>
          <a:p>
            <a:r>
              <a:rPr lang="en-AU" sz="16600" b="1" dirty="0">
                <a:solidFill>
                  <a:srgbClr val="FFD834"/>
                </a:solidFill>
              </a:rPr>
              <a:t>13</a:t>
            </a:r>
            <a:r>
              <a:rPr lang="en-AU" sz="16600" b="1" dirty="0">
                <a:solidFill>
                  <a:schemeClr val="bg1"/>
                </a:solidFill>
              </a:rPr>
              <a:t>-</a:t>
            </a:r>
            <a:r>
              <a:rPr lang="en-AU" sz="16600" b="1" dirty="0">
                <a:solidFill>
                  <a:srgbClr val="FFD834"/>
                </a:solidFill>
              </a:rPr>
              <a:t>32</a:t>
            </a:r>
            <a:r>
              <a:rPr lang="en-AU" sz="16600" b="1" dirty="0">
                <a:solidFill>
                  <a:schemeClr val="bg1"/>
                </a:solidFill>
              </a:rPr>
              <a:t>-</a:t>
            </a:r>
            <a:r>
              <a:rPr lang="en-AU" sz="16600" b="1" dirty="0">
                <a:solidFill>
                  <a:srgbClr val="FFD834"/>
                </a:solidFill>
              </a:rPr>
              <a:t>64</a:t>
            </a:r>
          </a:p>
        </p:txBody>
      </p:sp>
      <p:pic>
        <p:nvPicPr>
          <p:cNvPr id="7" name="Picture 6">
            <a:extLst>
              <a:ext uri="{FF2B5EF4-FFF2-40B4-BE49-F238E27FC236}">
                <a16:creationId xmlns:a16="http://schemas.microsoft.com/office/drawing/2014/main" id="{78A8B3C2-46F8-424E-9D46-E45F2B9BF6D6}"/>
              </a:ext>
            </a:extLst>
          </p:cNvPr>
          <p:cNvPicPr>
            <a:picLocks noChangeAspect="1"/>
          </p:cNvPicPr>
          <p:nvPr/>
        </p:nvPicPr>
        <p:blipFill>
          <a:blip r:embed="rId4"/>
          <a:stretch>
            <a:fillRect/>
          </a:stretch>
        </p:blipFill>
        <p:spPr>
          <a:xfrm>
            <a:off x="17064975" y="5527963"/>
            <a:ext cx="1363451" cy="1363451"/>
          </a:xfrm>
          <a:prstGeom prst="rect">
            <a:avLst/>
          </a:prstGeom>
        </p:spPr>
      </p:pic>
      <p:pic>
        <p:nvPicPr>
          <p:cNvPr id="9" name="Picture 8">
            <a:extLst>
              <a:ext uri="{FF2B5EF4-FFF2-40B4-BE49-F238E27FC236}">
                <a16:creationId xmlns:a16="http://schemas.microsoft.com/office/drawing/2014/main" id="{183BC2FE-4F05-4549-89E2-C8D63E839E7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16860199" y="3902230"/>
            <a:ext cx="9823656" cy="960715"/>
          </a:xfrm>
          <a:prstGeom prst="rect">
            <a:avLst/>
          </a:prstGeom>
        </p:spPr>
      </p:pic>
    </p:spTree>
    <p:custDataLst>
      <p:tags r:id="rId1"/>
    </p:custDataLst>
    <p:extLst>
      <p:ext uri="{BB962C8B-B14F-4D97-AF65-F5344CB8AC3E}">
        <p14:creationId xmlns:p14="http://schemas.microsoft.com/office/powerpoint/2010/main" val="2727604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28803600" cy="16203613"/>
          </a:xfrm>
          <a:prstGeom prst="rect">
            <a:avLst/>
          </a:prstGeom>
          <a:solidFill>
            <a:srgbClr val="3E5C8E"/>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7B253F75-77D9-4A7C-97AF-A978D04E8A60}"/>
              </a:ext>
            </a:extLst>
          </p:cNvPr>
          <p:cNvSpPr txBox="1"/>
          <p:nvPr/>
        </p:nvSpPr>
        <p:spPr>
          <a:xfrm>
            <a:off x="9156889" y="14360211"/>
            <a:ext cx="10431779" cy="1163341"/>
          </a:xfrm>
          <a:prstGeom prst="rect">
            <a:avLst/>
          </a:prstGeom>
          <a:noFill/>
        </p:spPr>
        <p:txBody>
          <a:bodyPr wrap="square" lIns="287982" tIns="143991" rIns="287982" bIns="143991" rtlCol="0">
            <a:spAutoFit/>
          </a:bodyPr>
          <a:lstStyle/>
          <a:p>
            <a:pPr algn="r">
              <a:lnSpc>
                <a:spcPct val="90000"/>
              </a:lnSpc>
            </a:pPr>
            <a:r>
              <a:rPr lang="en-US" sz="6300" dirty="0">
                <a:solidFill>
                  <a:schemeClr val="bg1"/>
                </a:solidFill>
                <a:latin typeface="Arial"/>
                <a:cs typeface="Arial"/>
              </a:rPr>
              <a:t>Support Session</a:t>
            </a:r>
          </a:p>
        </p:txBody>
      </p:sp>
      <p:sp>
        <p:nvSpPr>
          <p:cNvPr id="22" name="TextBox 21">
            <a:extLst>
              <a:ext uri="{FF2B5EF4-FFF2-40B4-BE49-F238E27FC236}">
                <a16:creationId xmlns:a16="http://schemas.microsoft.com/office/drawing/2014/main" id="{F6BF53E9-1F91-462B-8E60-62860FDFA0DA}"/>
              </a:ext>
            </a:extLst>
          </p:cNvPr>
          <p:cNvSpPr txBox="1"/>
          <p:nvPr/>
        </p:nvSpPr>
        <p:spPr>
          <a:xfrm>
            <a:off x="4555784" y="11418358"/>
            <a:ext cx="15124527" cy="3630170"/>
          </a:xfrm>
          <a:prstGeom prst="rect">
            <a:avLst/>
          </a:prstGeom>
          <a:noFill/>
        </p:spPr>
        <p:txBody>
          <a:bodyPr wrap="square" lIns="287982" tIns="143991" rIns="287982" bIns="143991" rtlCol="0">
            <a:spAutoFit/>
          </a:bodyPr>
          <a:lstStyle/>
          <a:p>
            <a:pPr algn="r"/>
            <a:r>
              <a:rPr lang="en-US" sz="21700" b="1" dirty="0">
                <a:solidFill>
                  <a:schemeClr val="bg1"/>
                </a:solidFill>
                <a:latin typeface="Arial"/>
                <a:cs typeface="Arial"/>
              </a:rPr>
              <a:t>DETOX</a:t>
            </a:r>
          </a:p>
        </p:txBody>
      </p:sp>
      <p:sp>
        <p:nvSpPr>
          <p:cNvPr id="23" name="TextBox 22">
            <a:extLst>
              <a:ext uri="{FF2B5EF4-FFF2-40B4-BE49-F238E27FC236}">
                <a16:creationId xmlns:a16="http://schemas.microsoft.com/office/drawing/2014/main" id="{803728B9-D05E-4E1A-84D2-597D300B5456}"/>
              </a:ext>
            </a:extLst>
          </p:cNvPr>
          <p:cNvSpPr txBox="1"/>
          <p:nvPr/>
        </p:nvSpPr>
        <p:spPr>
          <a:xfrm>
            <a:off x="9176557" y="2010208"/>
            <a:ext cx="7247675" cy="4722777"/>
          </a:xfrm>
          <a:prstGeom prst="rect">
            <a:avLst/>
          </a:prstGeom>
          <a:noFill/>
        </p:spPr>
        <p:txBody>
          <a:bodyPr wrap="square" lIns="287982" tIns="143991" rIns="287982" bIns="143991" rtlCol="0">
            <a:spAutoFit/>
          </a:bodyPr>
          <a:lstStyle/>
          <a:p>
            <a:pPr algn="r">
              <a:lnSpc>
                <a:spcPct val="90000"/>
              </a:lnSpc>
            </a:pPr>
            <a:r>
              <a:rPr lang="en-US" sz="8000" dirty="0">
                <a:solidFill>
                  <a:srgbClr val="FFE382"/>
                </a:solidFill>
                <a:latin typeface="Arial"/>
                <a:cs typeface="Arial"/>
              </a:rPr>
              <a:t>About to start detox or currently in detox?</a:t>
            </a:r>
          </a:p>
        </p:txBody>
      </p:sp>
      <p:pic>
        <p:nvPicPr>
          <p:cNvPr id="5" name="Picture 4">
            <a:extLst>
              <a:ext uri="{FF2B5EF4-FFF2-40B4-BE49-F238E27FC236}">
                <a16:creationId xmlns:a16="http://schemas.microsoft.com/office/drawing/2014/main" id="{FE7C4E18-F701-4CF4-8ACF-52641DC528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6095" y="3392625"/>
            <a:ext cx="11428571" cy="11428571"/>
          </a:xfrm>
          <a:prstGeom prst="rect">
            <a:avLst/>
          </a:prstGeom>
        </p:spPr>
      </p:pic>
      <p:pic>
        <p:nvPicPr>
          <p:cNvPr id="7" name="Picture 6">
            <a:extLst>
              <a:ext uri="{FF2B5EF4-FFF2-40B4-BE49-F238E27FC236}">
                <a16:creationId xmlns:a16="http://schemas.microsoft.com/office/drawing/2014/main" id="{9E00691C-0825-4ACA-A16F-C6C6934296A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196858" y="1326565"/>
            <a:ext cx="12707677" cy="12707677"/>
          </a:xfrm>
          <a:prstGeom prst="rect">
            <a:avLst/>
          </a:prstGeom>
        </p:spPr>
      </p:pic>
      <p:sp>
        <p:nvSpPr>
          <p:cNvPr id="19" name="Title 1"/>
          <p:cNvSpPr>
            <a:spLocks/>
          </p:cNvSpPr>
          <p:nvPr/>
        </p:nvSpPr>
        <p:spPr bwMode="auto">
          <a:xfrm>
            <a:off x="1242200" y="6472980"/>
            <a:ext cx="6835239" cy="46779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r>
              <a:rPr lang="en-AU" sz="6600" b="1" dirty="0">
                <a:solidFill>
                  <a:schemeClr val="tx2"/>
                </a:solidFill>
                <a:latin typeface="Arial" panose="020B0604020202020204" pitchFamily="34" charset="0"/>
                <a:cs typeface="Arial" panose="020B0604020202020204" pitchFamily="34" charset="0"/>
              </a:rPr>
              <a:t>Every &lt;date&gt; </a:t>
            </a:r>
          </a:p>
          <a:p>
            <a:r>
              <a:rPr lang="en-AU" sz="6600" dirty="0">
                <a:solidFill>
                  <a:schemeClr val="tx2"/>
                </a:solidFill>
                <a:latin typeface="Arial" panose="020B0604020202020204" pitchFamily="34" charset="0"/>
                <a:cs typeface="Arial" panose="020B0604020202020204" pitchFamily="34" charset="0"/>
              </a:rPr>
              <a:t>Insert time / location / phone number</a:t>
            </a:r>
          </a:p>
        </p:txBody>
      </p:sp>
      <p:sp>
        <p:nvSpPr>
          <p:cNvPr id="18" name="Title 1"/>
          <p:cNvSpPr>
            <a:spLocks/>
          </p:cNvSpPr>
          <p:nvPr/>
        </p:nvSpPr>
        <p:spPr bwMode="auto">
          <a:xfrm>
            <a:off x="20415827" y="4371596"/>
            <a:ext cx="9492725" cy="68508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r>
              <a:rPr lang="en-AU" sz="6600" b="1" dirty="0">
                <a:solidFill>
                  <a:schemeClr val="tx2"/>
                </a:solidFill>
                <a:latin typeface="Arial" panose="020B0604020202020204" pitchFamily="34" charset="0"/>
                <a:cs typeface="Arial" panose="020B0604020202020204" pitchFamily="34" charset="0"/>
              </a:rPr>
              <a:t>Skill focused group session on:</a:t>
            </a:r>
            <a:br>
              <a:rPr lang="en-AU" sz="6600" b="1" dirty="0">
                <a:solidFill>
                  <a:schemeClr val="tx2"/>
                </a:solidFill>
                <a:latin typeface="Arial" panose="020B0604020202020204" pitchFamily="34" charset="0"/>
                <a:cs typeface="Arial" panose="020B0604020202020204" pitchFamily="34" charset="0"/>
              </a:rPr>
            </a:br>
            <a:r>
              <a:rPr lang="en-AU" sz="6600" dirty="0">
                <a:solidFill>
                  <a:schemeClr val="tx2"/>
                </a:solidFill>
                <a:latin typeface="Arial" panose="020B0604020202020204" pitchFamily="34" charset="0"/>
                <a:cs typeface="Arial" panose="020B0604020202020204" pitchFamily="34" charset="0"/>
              </a:rPr>
              <a:t>- Goal setting</a:t>
            </a:r>
            <a:br>
              <a:rPr lang="en-AU" sz="6600" dirty="0">
                <a:solidFill>
                  <a:schemeClr val="tx2"/>
                </a:solidFill>
                <a:latin typeface="Arial" panose="020B0604020202020204" pitchFamily="34" charset="0"/>
                <a:cs typeface="Arial" panose="020B0604020202020204" pitchFamily="34" charset="0"/>
              </a:rPr>
            </a:br>
            <a:r>
              <a:rPr lang="en-AU" sz="6600" dirty="0">
                <a:solidFill>
                  <a:schemeClr val="tx2"/>
                </a:solidFill>
                <a:latin typeface="Arial" panose="020B0604020202020204" pitchFamily="34" charset="0"/>
                <a:cs typeface="Arial" panose="020B0604020202020204" pitchFamily="34" charset="0"/>
              </a:rPr>
              <a:t>- Managing cravings</a:t>
            </a:r>
          </a:p>
          <a:p>
            <a:r>
              <a:rPr lang="en-AU" sz="6600" dirty="0">
                <a:solidFill>
                  <a:schemeClr val="tx2"/>
                </a:solidFill>
                <a:latin typeface="Arial" panose="020B0604020202020204" pitchFamily="34" charset="0"/>
                <a:cs typeface="Arial" panose="020B0604020202020204" pitchFamily="34" charset="0"/>
              </a:rPr>
              <a:t>- Mindfulness </a:t>
            </a:r>
            <a:br>
              <a:rPr lang="en-AU" sz="6600" dirty="0">
                <a:solidFill>
                  <a:schemeClr val="tx2"/>
                </a:solidFill>
                <a:latin typeface="Arial" panose="020B0604020202020204" pitchFamily="34" charset="0"/>
                <a:cs typeface="Arial" panose="020B0604020202020204" pitchFamily="34" charset="0"/>
              </a:rPr>
            </a:br>
            <a:r>
              <a:rPr lang="en-AU" sz="6600" dirty="0">
                <a:solidFill>
                  <a:schemeClr val="tx2"/>
                </a:solidFill>
                <a:latin typeface="Arial" panose="020B0604020202020204" pitchFamily="34" charset="0"/>
                <a:cs typeface="Arial" panose="020B0604020202020204" pitchFamily="34" charset="0"/>
              </a:rPr>
              <a:t>- Building supports</a:t>
            </a:r>
          </a:p>
        </p:txBody>
      </p:sp>
    </p:spTree>
    <p:custDataLst>
      <p:tags r:id="rId1"/>
    </p:custDataLst>
    <p:extLst>
      <p:ext uri="{BB962C8B-B14F-4D97-AF65-F5344CB8AC3E}">
        <p14:creationId xmlns:p14="http://schemas.microsoft.com/office/powerpoint/2010/main" val="3956061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E15A898-5C5D-403E-850B-B81A1D9875D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28803600" cy="19125590"/>
          </a:xfrm>
          <a:prstGeom prst="rect">
            <a:avLst/>
          </a:prstGeom>
        </p:spPr>
      </p:pic>
      <p:sp>
        <p:nvSpPr>
          <p:cNvPr id="10" name="Rectangle 9"/>
          <p:cNvSpPr/>
          <p:nvPr/>
        </p:nvSpPr>
        <p:spPr>
          <a:xfrm>
            <a:off x="14032726" y="-2742931"/>
            <a:ext cx="15520965" cy="20042026"/>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6572587" y="7188409"/>
            <a:ext cx="11014249" cy="2924592"/>
          </a:xfrm>
          <a:prstGeom prst="rect">
            <a:avLst/>
          </a:prstGeom>
          <a:noFill/>
        </p:spPr>
        <p:txBody>
          <a:bodyPr wrap="square" lIns="287982" tIns="143991" rIns="287982" bIns="143991" rtlCol="0">
            <a:spAutoFit/>
          </a:bodyPr>
          <a:lstStyle/>
          <a:p>
            <a:pPr algn="r">
              <a:lnSpc>
                <a:spcPct val="90000"/>
              </a:lnSpc>
              <a:spcBef>
                <a:spcPts val="7200"/>
              </a:spcBef>
            </a:pPr>
            <a:r>
              <a:rPr lang="en-US" sz="6300" dirty="0">
                <a:solidFill>
                  <a:schemeClr val="bg1"/>
                </a:solidFill>
                <a:latin typeface="Arial"/>
                <a:cs typeface="Arial"/>
              </a:rPr>
              <a:t>Mixing cannabis and tobacco is more harmful than either substance on their own.</a:t>
            </a:r>
          </a:p>
        </p:txBody>
      </p:sp>
      <p:sp>
        <p:nvSpPr>
          <p:cNvPr id="12" name="TextBox 11"/>
          <p:cNvSpPr txBox="1"/>
          <p:nvPr/>
        </p:nvSpPr>
        <p:spPr>
          <a:xfrm>
            <a:off x="16162204" y="4425926"/>
            <a:ext cx="11391928" cy="2229787"/>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Smoke pot?</a:t>
            </a:r>
          </a:p>
        </p:txBody>
      </p:sp>
    </p:spTree>
    <p:custDataLst>
      <p:tags r:id="rId1"/>
    </p:custDataLst>
    <p:extLst>
      <p:ext uri="{BB962C8B-B14F-4D97-AF65-F5344CB8AC3E}">
        <p14:creationId xmlns:p14="http://schemas.microsoft.com/office/powerpoint/2010/main" val="25084174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moking1.jp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29110410" cy="16203613"/>
          </a:xfrm>
          <a:prstGeom prst="rect">
            <a:avLst/>
          </a:prstGeom>
        </p:spPr>
      </p:pic>
      <p:sp>
        <p:nvSpPr>
          <p:cNvPr id="11" name="Rectangle 10"/>
          <p:cNvSpPr/>
          <p:nvPr/>
        </p:nvSpPr>
        <p:spPr>
          <a:xfrm>
            <a:off x="14441907" y="-1"/>
            <a:ext cx="14668504" cy="16203613"/>
          </a:xfrm>
          <a:prstGeom prst="rect">
            <a:avLst/>
          </a:prstGeom>
          <a:solidFill>
            <a:schemeClr val="dk1">
              <a:alpha val="4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3" name="TextBox 12"/>
          <p:cNvSpPr txBox="1"/>
          <p:nvPr/>
        </p:nvSpPr>
        <p:spPr>
          <a:xfrm>
            <a:off x="12801598" y="2779573"/>
            <a:ext cx="14528131" cy="4169241"/>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You can quit smoking.</a:t>
            </a:r>
          </a:p>
        </p:txBody>
      </p:sp>
      <p:sp>
        <p:nvSpPr>
          <p:cNvPr id="14" name="TextBox 13"/>
          <p:cNvSpPr txBox="1"/>
          <p:nvPr/>
        </p:nvSpPr>
        <p:spPr>
          <a:xfrm>
            <a:off x="15538147" y="8147933"/>
            <a:ext cx="11791578" cy="3799447"/>
          </a:xfrm>
          <a:prstGeom prst="rect">
            <a:avLst/>
          </a:prstGeom>
          <a:noFill/>
        </p:spPr>
        <p:txBody>
          <a:bodyPr wrap="square" lIns="287982" tIns="143991" rIns="287982" bIns="143991" rtlCol="0">
            <a:spAutoFit/>
          </a:bodyPr>
          <a:lstStyle/>
          <a:p>
            <a:pPr algn="r"/>
            <a:r>
              <a:rPr lang="en-GB" sz="7600" b="1" baseline="30000" dirty="0">
                <a:solidFill>
                  <a:srgbClr val="FFFFFF"/>
                </a:solidFill>
                <a:latin typeface="Arial"/>
                <a:cs typeface="Arial"/>
              </a:rPr>
              <a:t>We can help.</a:t>
            </a:r>
          </a:p>
          <a:p>
            <a:pPr algn="r"/>
            <a:endParaRPr lang="en-GB" sz="7600" baseline="30000" dirty="0">
              <a:solidFill>
                <a:srgbClr val="FFFFFF"/>
              </a:solidFill>
              <a:latin typeface="Arial"/>
              <a:cs typeface="Arial"/>
            </a:endParaRPr>
          </a:p>
          <a:p>
            <a:pPr algn="r"/>
            <a:r>
              <a:rPr lang="en-GB" sz="7600" baseline="30000" dirty="0">
                <a:solidFill>
                  <a:srgbClr val="FFFFFF"/>
                </a:solidFill>
                <a:latin typeface="Arial"/>
                <a:cs typeface="Arial"/>
              </a:rPr>
              <a:t>Speak to someone today about quitting or nicotine replacement therapy. </a:t>
            </a:r>
            <a:endParaRPr lang="en-US" sz="8800" dirty="0">
              <a:solidFill>
                <a:srgbClr val="FFFFFF"/>
              </a:solidFill>
              <a:latin typeface="Arial"/>
              <a:cs typeface="Arial"/>
            </a:endParaRPr>
          </a:p>
        </p:txBody>
      </p:sp>
    </p:spTree>
    <p:custDataLst>
      <p:tags r:id="rId1"/>
    </p:custDataLst>
    <p:extLst>
      <p:ext uri="{BB962C8B-B14F-4D97-AF65-F5344CB8AC3E}">
        <p14:creationId xmlns:p14="http://schemas.microsoft.com/office/powerpoint/2010/main" val="3087452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B63365-5F13-4745-B923-BD9FCE4813D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28803600" cy="16203613"/>
          </a:xfrm>
          <a:prstGeom prst="rect">
            <a:avLst/>
          </a:prstGeom>
        </p:spPr>
      </p:pic>
    </p:spTree>
    <p:custDataLst>
      <p:tags r:id="rId1"/>
    </p:custDataLst>
    <p:extLst>
      <p:ext uri="{BB962C8B-B14F-4D97-AF65-F5344CB8AC3E}">
        <p14:creationId xmlns:p14="http://schemas.microsoft.com/office/powerpoint/2010/main" val="14013767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REY.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0092" y="-562620"/>
            <a:ext cx="30303784" cy="17061537"/>
          </a:xfrm>
          <a:prstGeom prst="rect">
            <a:avLst/>
          </a:prstGeom>
        </p:spPr>
      </p:pic>
      <p:sp>
        <p:nvSpPr>
          <p:cNvPr id="11" name="Rectangle 10"/>
          <p:cNvSpPr/>
          <p:nvPr/>
        </p:nvSpPr>
        <p:spPr>
          <a:xfrm>
            <a:off x="-750097" y="-1693389"/>
            <a:ext cx="18466598" cy="18192306"/>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2045485" y="2421154"/>
            <a:ext cx="13391674" cy="4169241"/>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Please tell us what you think. </a:t>
            </a:r>
          </a:p>
        </p:txBody>
      </p:sp>
      <p:sp>
        <p:nvSpPr>
          <p:cNvPr id="13" name="TextBox 12"/>
          <p:cNvSpPr txBox="1"/>
          <p:nvPr/>
        </p:nvSpPr>
        <p:spPr>
          <a:xfrm>
            <a:off x="2045484" y="7114525"/>
            <a:ext cx="11791578" cy="6323215"/>
          </a:xfrm>
          <a:prstGeom prst="rect">
            <a:avLst/>
          </a:prstGeom>
          <a:noFill/>
        </p:spPr>
        <p:txBody>
          <a:bodyPr wrap="square" lIns="287982" tIns="143991" rIns="287982" bIns="143991" rtlCol="0">
            <a:spAutoFit/>
          </a:bodyPr>
          <a:lstStyle/>
          <a:p>
            <a:r>
              <a:rPr lang="en-GB" sz="7600" baseline="30000" dirty="0">
                <a:solidFill>
                  <a:srgbClr val="FFFFFF"/>
                </a:solidFill>
                <a:latin typeface="Arial"/>
                <a:cs typeface="Arial"/>
              </a:rPr>
              <a:t>We value your feedback. Please let us know when we get it right or if we could do better. Feedback forms, suggestions boxes and information about making a complaint are available at all &lt;insert locations&gt;. </a:t>
            </a:r>
          </a:p>
          <a:p>
            <a:endParaRPr lang="en-US" sz="8800" dirty="0">
              <a:solidFill>
                <a:srgbClr val="FFFFFF"/>
              </a:solidFill>
              <a:latin typeface="Arial"/>
              <a:cs typeface="Arial"/>
            </a:endParaRPr>
          </a:p>
        </p:txBody>
      </p:sp>
      <p:pic>
        <p:nvPicPr>
          <p:cNvPr id="14" name="Picture 13" descr="Face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04040" y="-66826"/>
            <a:ext cx="20606141" cy="15456120"/>
          </a:xfrm>
          <a:prstGeom prst="rect">
            <a:avLst/>
          </a:prstGeom>
        </p:spPr>
      </p:pic>
    </p:spTree>
    <p:custDataLst>
      <p:tags r:id="rId1"/>
    </p:custDataLst>
    <p:extLst>
      <p:ext uri="{BB962C8B-B14F-4D97-AF65-F5344CB8AC3E}">
        <p14:creationId xmlns:p14="http://schemas.microsoft.com/office/powerpoint/2010/main" val="31287758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699C0D0-EFDF-46D8-AE54-E7BC26C1919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3322" y="-21157"/>
            <a:ext cx="15938010" cy="15938010"/>
          </a:xfrm>
          <a:prstGeom prst="rect">
            <a:avLst/>
          </a:prstGeom>
        </p:spPr>
      </p:pic>
      <p:sp>
        <p:nvSpPr>
          <p:cNvPr id="11" name="Rectangle 10"/>
          <p:cNvSpPr/>
          <p:nvPr/>
        </p:nvSpPr>
        <p:spPr>
          <a:xfrm>
            <a:off x="17855537" y="-603220"/>
            <a:ext cx="11178953" cy="17102137"/>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4028407" y="3774811"/>
            <a:ext cx="13391674" cy="2229787"/>
          </a:xfrm>
          <a:prstGeom prst="rect">
            <a:avLst/>
          </a:prstGeom>
          <a:noFill/>
        </p:spPr>
        <p:txBody>
          <a:bodyPr wrap="square" lIns="287982" tIns="143991" rIns="287982" bIns="143991" rtlCol="0">
            <a:spAutoFit/>
          </a:bodyPr>
          <a:lstStyle/>
          <a:p>
            <a:r>
              <a:rPr lang="en-US" sz="12600" b="1" dirty="0">
                <a:solidFill>
                  <a:schemeClr val="tx1">
                    <a:lumMod val="85000"/>
                    <a:lumOff val="15000"/>
                  </a:schemeClr>
                </a:solidFill>
                <a:latin typeface="Arial"/>
                <a:cs typeface="Arial"/>
              </a:rPr>
              <a:t>Complaints</a:t>
            </a:r>
          </a:p>
        </p:txBody>
      </p:sp>
      <p:sp>
        <p:nvSpPr>
          <p:cNvPr id="13" name="TextBox 12"/>
          <p:cNvSpPr txBox="1"/>
          <p:nvPr/>
        </p:nvSpPr>
        <p:spPr>
          <a:xfrm>
            <a:off x="4028407" y="6672856"/>
            <a:ext cx="12424928" cy="4895132"/>
          </a:xfrm>
          <a:prstGeom prst="rect">
            <a:avLst/>
          </a:prstGeom>
          <a:noFill/>
        </p:spPr>
        <p:txBody>
          <a:bodyPr wrap="square" lIns="287982" tIns="143991" rIns="287982" bIns="143991" rtlCol="0">
            <a:spAutoFit/>
          </a:bodyPr>
          <a:lstStyle/>
          <a:p>
            <a:r>
              <a:rPr lang="en-US" sz="6600" baseline="30000" dirty="0">
                <a:solidFill>
                  <a:schemeClr val="tx1">
                    <a:lumMod val="85000"/>
                    <a:lumOff val="15000"/>
                  </a:schemeClr>
                </a:solidFill>
                <a:latin typeface="Arial"/>
                <a:cs typeface="Arial"/>
              </a:rPr>
              <a:t>If you need to raise a significant</a:t>
            </a:r>
          </a:p>
          <a:p>
            <a:r>
              <a:rPr lang="en-US" sz="6600" baseline="30000" dirty="0">
                <a:solidFill>
                  <a:schemeClr val="tx1">
                    <a:lumMod val="85000"/>
                    <a:lumOff val="15000"/>
                  </a:schemeClr>
                </a:solidFill>
                <a:latin typeface="Arial"/>
                <a:cs typeface="Arial"/>
              </a:rPr>
              <a:t>concern or make a complaint:</a:t>
            </a:r>
          </a:p>
          <a:p>
            <a:r>
              <a:rPr lang="en-US" sz="6600" baseline="30000" dirty="0">
                <a:solidFill>
                  <a:schemeClr val="tx1">
                    <a:lumMod val="85000"/>
                    <a:lumOff val="15000"/>
                  </a:schemeClr>
                </a:solidFill>
                <a:latin typeface="Arial"/>
                <a:cs typeface="Arial"/>
              </a:rPr>
              <a:t>• speak directly to a staff member</a:t>
            </a:r>
          </a:p>
          <a:p>
            <a:pPr>
              <a:lnSpc>
                <a:spcPct val="80000"/>
              </a:lnSpc>
            </a:pPr>
            <a:r>
              <a:rPr lang="en-US" sz="6600" baseline="30000" dirty="0">
                <a:solidFill>
                  <a:schemeClr val="tx1">
                    <a:lumMod val="85000"/>
                    <a:lumOff val="15000"/>
                  </a:schemeClr>
                </a:solidFill>
                <a:latin typeface="Arial"/>
                <a:cs typeface="Arial"/>
              </a:rPr>
              <a:t>• ask to speak to a team manager</a:t>
            </a:r>
          </a:p>
          <a:p>
            <a:pPr>
              <a:lnSpc>
                <a:spcPct val="80000"/>
              </a:lnSpc>
            </a:pPr>
            <a:r>
              <a:rPr lang="en-US" sz="6600" baseline="30000" dirty="0">
                <a:solidFill>
                  <a:schemeClr val="tx1">
                    <a:lumMod val="85000"/>
                    <a:lumOff val="15000"/>
                  </a:schemeClr>
                </a:solidFill>
                <a:latin typeface="Arial"/>
                <a:cs typeface="Arial"/>
              </a:rPr>
              <a:t>• or write to or call the</a:t>
            </a:r>
            <a:r>
              <a:rPr lang="en-US" sz="6600" dirty="0">
                <a:solidFill>
                  <a:schemeClr val="tx1">
                    <a:lumMod val="85000"/>
                    <a:lumOff val="15000"/>
                  </a:schemeClr>
                </a:solidFill>
                <a:latin typeface="Arial"/>
                <a:cs typeface="Arial"/>
              </a:rPr>
              <a:t> </a:t>
            </a:r>
            <a:r>
              <a:rPr lang="en-US" sz="6600" baseline="30000" dirty="0">
                <a:solidFill>
                  <a:schemeClr val="tx1">
                    <a:lumMod val="85000"/>
                    <a:lumOff val="15000"/>
                  </a:schemeClr>
                </a:solidFill>
                <a:latin typeface="Arial"/>
                <a:cs typeface="Arial"/>
              </a:rPr>
              <a:t>&lt;position title&gt; using the details adjacent.</a:t>
            </a:r>
          </a:p>
          <a:p>
            <a:endParaRPr lang="en-US" sz="6600" baseline="30000" dirty="0">
              <a:solidFill>
                <a:schemeClr val="tx1">
                  <a:lumMod val="85000"/>
                  <a:lumOff val="15000"/>
                </a:schemeClr>
              </a:solidFill>
              <a:latin typeface="Arial"/>
              <a:cs typeface="Arial"/>
            </a:endParaRPr>
          </a:p>
        </p:txBody>
      </p:sp>
      <p:sp>
        <p:nvSpPr>
          <p:cNvPr id="2" name="TextBox 1"/>
          <p:cNvSpPr txBox="1"/>
          <p:nvPr/>
        </p:nvSpPr>
        <p:spPr>
          <a:xfrm>
            <a:off x="19341956" y="12499877"/>
            <a:ext cx="8173324" cy="2800767"/>
          </a:xfrm>
          <a:prstGeom prst="rect">
            <a:avLst/>
          </a:prstGeom>
          <a:noFill/>
        </p:spPr>
        <p:txBody>
          <a:bodyPr wrap="square" rtlCol="0">
            <a:spAutoFit/>
          </a:bodyPr>
          <a:lstStyle/>
          <a:p>
            <a:r>
              <a:rPr lang="en-GB" sz="6600" i="1" baseline="30000" dirty="0">
                <a:solidFill>
                  <a:srgbClr val="FFFFFF"/>
                </a:solidFill>
                <a:latin typeface="Arial"/>
                <a:cs typeface="Arial"/>
              </a:rPr>
              <a:t>You can also email feedback to &lt;insert email address&gt; or phone (07) &gt;phone number&gt;</a:t>
            </a:r>
          </a:p>
          <a:p>
            <a:endParaRPr lang="en-US" sz="6600" baseline="30000" dirty="0">
              <a:solidFill>
                <a:srgbClr val="FFFFFF"/>
              </a:solidFill>
              <a:latin typeface="Arial"/>
              <a:cs typeface="Arial"/>
            </a:endParaRPr>
          </a:p>
        </p:txBody>
      </p:sp>
      <p:sp>
        <p:nvSpPr>
          <p:cNvPr id="4" name="TextBox 3"/>
          <p:cNvSpPr txBox="1"/>
          <p:nvPr/>
        </p:nvSpPr>
        <p:spPr>
          <a:xfrm>
            <a:off x="19341956" y="7529286"/>
            <a:ext cx="8173324" cy="1585049"/>
          </a:xfrm>
          <a:prstGeom prst="rect">
            <a:avLst/>
          </a:prstGeom>
          <a:noFill/>
        </p:spPr>
        <p:txBody>
          <a:bodyPr wrap="square" rtlCol="0">
            <a:spAutoFit/>
          </a:bodyPr>
          <a:lstStyle/>
          <a:p>
            <a:r>
              <a:rPr lang="en-AU" sz="6000" b="1" baseline="30000" dirty="0">
                <a:solidFill>
                  <a:srgbClr val="FFFFFF"/>
                </a:solidFill>
                <a:latin typeface="Arial"/>
                <a:cs typeface="Arial"/>
              </a:rPr>
              <a:t>Insert contact details here</a:t>
            </a:r>
            <a:endParaRPr lang="pt-BR" sz="6000" baseline="30000" dirty="0">
              <a:solidFill>
                <a:srgbClr val="FFFFFF"/>
              </a:solidFill>
              <a:latin typeface="Arial"/>
              <a:cs typeface="Arial"/>
            </a:endParaRPr>
          </a:p>
          <a:p>
            <a:endParaRPr lang="en-US" dirty="0"/>
          </a:p>
        </p:txBody>
      </p:sp>
    </p:spTree>
    <p:custDataLst>
      <p:tags r:id="rId1"/>
    </p:custDataLst>
    <p:extLst>
      <p:ext uri="{BB962C8B-B14F-4D97-AF65-F5344CB8AC3E}">
        <p14:creationId xmlns:p14="http://schemas.microsoft.com/office/powerpoint/2010/main" val="2086481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5241" y="0"/>
            <a:ext cx="31458841" cy="16203613"/>
          </a:xfrm>
          <a:prstGeom prst="rect">
            <a:avLst/>
          </a:prstGeom>
          <a:solidFill>
            <a:srgbClr val="4AB3C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126205" y="-640151"/>
            <a:ext cx="17743041" cy="18141900"/>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154453" y="5268709"/>
            <a:ext cx="13083801" cy="9108593"/>
          </a:xfrm>
          <a:prstGeom prst="rect">
            <a:avLst/>
          </a:prstGeom>
          <a:noFill/>
        </p:spPr>
        <p:txBody>
          <a:bodyPr wrap="square" lIns="287982" tIns="143991" rIns="287982" bIns="143991" rtlCol="0">
            <a:spAutoFit/>
          </a:bodyPr>
          <a:lstStyle/>
          <a:p>
            <a:pPr>
              <a:spcBef>
                <a:spcPts val="1800"/>
              </a:spcBef>
            </a:pPr>
            <a:r>
              <a:rPr lang="en-GB" sz="6600" dirty="0">
                <a:solidFill>
                  <a:srgbClr val="FFFFFF"/>
                </a:solidFill>
                <a:latin typeface="Arial"/>
                <a:cs typeface="Arial"/>
              </a:rPr>
              <a:t>If so you maybe at risk of overdose.</a:t>
            </a:r>
          </a:p>
          <a:p>
            <a:pPr>
              <a:spcBef>
                <a:spcPts val="1800"/>
              </a:spcBef>
            </a:pPr>
            <a:r>
              <a:rPr lang="en-GB" sz="6600" dirty="0">
                <a:solidFill>
                  <a:srgbClr val="FFFFFF"/>
                </a:solidFill>
                <a:latin typeface="Arial"/>
                <a:cs typeface="Arial"/>
              </a:rPr>
              <a:t>Naloxone is now available over the counter at pharmacies.</a:t>
            </a:r>
          </a:p>
          <a:p>
            <a:pPr>
              <a:spcBef>
                <a:spcPts val="1800"/>
              </a:spcBef>
            </a:pPr>
            <a:r>
              <a:rPr lang="en-GB" sz="6600" dirty="0">
                <a:solidFill>
                  <a:srgbClr val="FFFFFF"/>
                </a:solidFill>
                <a:latin typeface="Arial"/>
                <a:cs typeface="Arial"/>
              </a:rPr>
              <a:t>We can provide scripts and equipment.</a:t>
            </a:r>
          </a:p>
          <a:p>
            <a:pPr>
              <a:spcBef>
                <a:spcPts val="1800"/>
              </a:spcBef>
            </a:pPr>
            <a:r>
              <a:rPr lang="en-GB" sz="6600" dirty="0">
                <a:solidFill>
                  <a:srgbClr val="FFFFFF"/>
                </a:solidFill>
                <a:latin typeface="Arial"/>
                <a:cs typeface="Arial"/>
              </a:rPr>
              <a:t>Speak to one of the clinical staff for more information.</a:t>
            </a:r>
          </a:p>
        </p:txBody>
      </p:sp>
      <p:sp>
        <p:nvSpPr>
          <p:cNvPr id="12" name="TextBox 11"/>
          <p:cNvSpPr txBox="1"/>
          <p:nvPr/>
        </p:nvSpPr>
        <p:spPr>
          <a:xfrm>
            <a:off x="1154453" y="497545"/>
            <a:ext cx="13507099" cy="4168779"/>
          </a:xfrm>
          <a:prstGeom prst="rect">
            <a:avLst/>
          </a:prstGeom>
          <a:noFill/>
        </p:spPr>
        <p:txBody>
          <a:bodyPr wrap="square" lIns="287982" tIns="143991" rIns="287982" bIns="143991" rtlCol="0">
            <a:spAutoFit/>
          </a:bodyPr>
          <a:lstStyle/>
          <a:p>
            <a:r>
              <a:rPr lang="en-GB" sz="12600" b="1" dirty="0">
                <a:solidFill>
                  <a:schemeClr val="bg1"/>
                </a:solidFill>
                <a:latin typeface="Arial"/>
                <a:cs typeface="Arial"/>
              </a:rPr>
              <a:t>Are you using Opioids?</a:t>
            </a:r>
          </a:p>
        </p:txBody>
      </p:sp>
      <p:pic>
        <p:nvPicPr>
          <p:cNvPr id="5" name="Picture 4">
            <a:extLst>
              <a:ext uri="{FF2B5EF4-FFF2-40B4-BE49-F238E27FC236}">
                <a16:creationId xmlns:a16="http://schemas.microsoft.com/office/drawing/2014/main" id="{DFE32BAC-BCFB-4A6D-AA00-8EC9755571D7}"/>
              </a:ext>
            </a:extLst>
          </p:cNvPr>
          <p:cNvPicPr>
            <a:picLocks noChangeAspect="1"/>
          </p:cNvPicPr>
          <p:nvPr/>
        </p:nvPicPr>
        <p:blipFill>
          <a:blip r:embed="rId3"/>
          <a:stretch>
            <a:fillRect/>
          </a:stretch>
        </p:blipFill>
        <p:spPr>
          <a:xfrm>
            <a:off x="17266675" y="497545"/>
            <a:ext cx="10887086" cy="15192991"/>
          </a:xfrm>
          <a:prstGeom prst="rect">
            <a:avLst/>
          </a:prstGeom>
        </p:spPr>
      </p:pic>
    </p:spTree>
    <p:custDataLst>
      <p:tags r:id="rId1"/>
    </p:custDataLst>
    <p:extLst>
      <p:ext uri="{BB962C8B-B14F-4D97-AF65-F5344CB8AC3E}">
        <p14:creationId xmlns:p14="http://schemas.microsoft.com/office/powerpoint/2010/main" val="21819782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rivin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6836" y="0"/>
            <a:ext cx="29737490" cy="16728977"/>
          </a:xfrm>
          <a:prstGeom prst="rect">
            <a:avLst/>
          </a:prstGeom>
        </p:spPr>
      </p:pic>
      <p:sp>
        <p:nvSpPr>
          <p:cNvPr id="10" name="Rectangle 9"/>
          <p:cNvSpPr/>
          <p:nvPr/>
        </p:nvSpPr>
        <p:spPr>
          <a:xfrm>
            <a:off x="16382999" y="1"/>
            <a:ext cx="12927657" cy="16728976"/>
          </a:xfrm>
          <a:prstGeom prst="rect">
            <a:avLst/>
          </a:prstGeom>
          <a:solidFill>
            <a:schemeClr val="dk1">
              <a:alpha val="4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8021301" y="7943601"/>
            <a:ext cx="10088877" cy="7589716"/>
          </a:xfrm>
          <a:prstGeom prst="rect">
            <a:avLst/>
          </a:prstGeom>
          <a:noFill/>
        </p:spPr>
        <p:txBody>
          <a:bodyPr wrap="square" lIns="287982" tIns="143991" rIns="287982" bIns="143991" rtlCol="0">
            <a:spAutoFit/>
          </a:bodyPr>
          <a:lstStyle/>
          <a:p>
            <a:pPr algn="r">
              <a:lnSpc>
                <a:spcPct val="90000"/>
              </a:lnSpc>
            </a:pPr>
            <a:r>
              <a:rPr lang="en-US" sz="6300" dirty="0">
                <a:solidFill>
                  <a:srgbClr val="FFFFFF"/>
                </a:solidFill>
                <a:latin typeface="Arial"/>
                <a:cs typeface="Arial"/>
              </a:rPr>
              <a:t>Just because you don’t feel drunk doesn’t mean you’re not over the limit.</a:t>
            </a:r>
          </a:p>
          <a:p>
            <a:pPr algn="r">
              <a:lnSpc>
                <a:spcPct val="90000"/>
              </a:lnSpc>
            </a:pPr>
            <a:endParaRPr lang="en-US" sz="6300" dirty="0">
              <a:solidFill>
                <a:srgbClr val="FFFFFF"/>
              </a:solidFill>
              <a:latin typeface="Arial"/>
              <a:cs typeface="Arial"/>
            </a:endParaRPr>
          </a:p>
          <a:p>
            <a:pPr algn="r">
              <a:lnSpc>
                <a:spcPct val="90000"/>
              </a:lnSpc>
            </a:pPr>
            <a:r>
              <a:rPr lang="en-US" sz="6300" dirty="0">
                <a:solidFill>
                  <a:schemeClr val="bg1"/>
                </a:solidFill>
                <a:latin typeface="Arial"/>
                <a:cs typeface="Arial"/>
              </a:rPr>
              <a:t>Learn more at</a:t>
            </a:r>
            <a:br>
              <a:rPr lang="en-US" sz="6300" dirty="0">
                <a:solidFill>
                  <a:schemeClr val="bg1"/>
                </a:solidFill>
                <a:latin typeface="Arial"/>
                <a:cs typeface="Arial"/>
              </a:rPr>
            </a:br>
            <a:r>
              <a:rPr lang="en-US" sz="7200" b="1" dirty="0">
                <a:solidFill>
                  <a:srgbClr val="FFBA2F"/>
                </a:solidFill>
                <a:latin typeface="Arial"/>
                <a:cs typeface="Arial"/>
              </a:rPr>
              <a:t>www.alcohol.gov.au</a:t>
            </a:r>
            <a:endParaRPr lang="en-US" sz="6300" b="1" dirty="0">
              <a:solidFill>
                <a:srgbClr val="FFBA2F"/>
              </a:solidFill>
              <a:latin typeface="Arial"/>
              <a:cs typeface="Arial"/>
            </a:endParaRPr>
          </a:p>
          <a:p>
            <a:endParaRPr lang="en-US" sz="6300" dirty="0">
              <a:solidFill>
                <a:srgbClr val="FFFFFF"/>
              </a:solidFill>
              <a:latin typeface="Arial"/>
              <a:cs typeface="Arial"/>
            </a:endParaRPr>
          </a:p>
          <a:p>
            <a:endParaRPr lang="en-US" sz="6300" dirty="0">
              <a:solidFill>
                <a:srgbClr val="FFFFFF"/>
              </a:solidFill>
              <a:latin typeface="Arial"/>
              <a:cs typeface="Arial"/>
            </a:endParaRPr>
          </a:p>
        </p:txBody>
      </p:sp>
      <p:sp>
        <p:nvSpPr>
          <p:cNvPr id="12" name="TextBox 11"/>
          <p:cNvSpPr txBox="1"/>
          <p:nvPr/>
        </p:nvSpPr>
        <p:spPr>
          <a:xfrm>
            <a:off x="16854880" y="2538892"/>
            <a:ext cx="11391928" cy="4169241"/>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Drinking and driving.</a:t>
            </a:r>
          </a:p>
        </p:txBody>
      </p:sp>
    </p:spTree>
    <p:custDataLst>
      <p:tags r:id="rId1"/>
    </p:custDataLst>
    <p:extLst>
      <p:ext uri="{BB962C8B-B14F-4D97-AF65-F5344CB8AC3E}">
        <p14:creationId xmlns:p14="http://schemas.microsoft.com/office/powerpoint/2010/main" val="12100696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w.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099" y="76206"/>
            <a:ext cx="28803600" cy="16203613"/>
          </a:xfrm>
          <a:prstGeom prst="rect">
            <a:avLst/>
          </a:prstGeom>
        </p:spPr>
      </p:pic>
      <p:sp>
        <p:nvSpPr>
          <p:cNvPr id="10" name="Rectangle 9"/>
          <p:cNvSpPr/>
          <p:nvPr/>
        </p:nvSpPr>
        <p:spPr>
          <a:xfrm>
            <a:off x="-750092" y="-730214"/>
            <a:ext cx="18009397" cy="22990119"/>
          </a:xfrm>
          <a:prstGeom prst="rect">
            <a:avLst/>
          </a:prstGeom>
          <a:solidFill>
            <a:schemeClr val="dk1">
              <a:alpha val="61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257277" y="1610565"/>
            <a:ext cx="13716029" cy="2230059"/>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Need legal help?</a:t>
            </a:r>
          </a:p>
        </p:txBody>
      </p:sp>
      <p:sp>
        <p:nvSpPr>
          <p:cNvPr id="5" name="TextBox 4"/>
          <p:cNvSpPr txBox="1"/>
          <p:nvPr/>
        </p:nvSpPr>
        <p:spPr>
          <a:xfrm>
            <a:off x="1257272" y="5374983"/>
            <a:ext cx="12801600" cy="6398620"/>
          </a:xfrm>
          <a:prstGeom prst="rect">
            <a:avLst/>
          </a:prstGeom>
          <a:noFill/>
        </p:spPr>
        <p:txBody>
          <a:bodyPr wrap="square" lIns="287982" tIns="143991" rIns="287982" bIns="143991" rtlCol="0">
            <a:spAutoFit/>
          </a:bodyPr>
          <a:lstStyle/>
          <a:p>
            <a:pPr>
              <a:lnSpc>
                <a:spcPct val="90000"/>
              </a:lnSpc>
            </a:pPr>
            <a:r>
              <a:rPr lang="en-US" sz="6300" b="1" dirty="0">
                <a:solidFill>
                  <a:srgbClr val="FFFFFF"/>
                </a:solidFill>
                <a:latin typeface="Arial"/>
                <a:cs typeface="Arial"/>
              </a:rPr>
              <a:t>Legal Aid</a:t>
            </a:r>
          </a:p>
          <a:p>
            <a:pPr>
              <a:lnSpc>
                <a:spcPct val="90000"/>
              </a:lnSpc>
            </a:pPr>
            <a:r>
              <a:rPr lang="en-US" sz="6300" dirty="0" err="1">
                <a:solidFill>
                  <a:srgbClr val="FFFFFF"/>
                </a:solidFill>
                <a:latin typeface="Arial"/>
                <a:cs typeface="Arial"/>
              </a:rPr>
              <a:t>legalaid.qld.gov.au</a:t>
            </a:r>
            <a:r>
              <a:rPr lang="en-US" sz="6300" dirty="0">
                <a:solidFill>
                  <a:srgbClr val="FFFFFF"/>
                </a:solidFill>
                <a:latin typeface="Arial"/>
                <a:cs typeface="Arial"/>
              </a:rPr>
              <a:t> </a:t>
            </a:r>
          </a:p>
          <a:p>
            <a:pPr>
              <a:lnSpc>
                <a:spcPct val="90000"/>
              </a:lnSpc>
            </a:pPr>
            <a:r>
              <a:rPr lang="en-US" sz="6300" dirty="0">
                <a:solidFill>
                  <a:srgbClr val="FFFFFF"/>
                </a:solidFill>
                <a:latin typeface="Arial"/>
                <a:cs typeface="Arial"/>
              </a:rPr>
              <a:t>1300 65 11 88</a:t>
            </a:r>
          </a:p>
          <a:p>
            <a:pPr>
              <a:lnSpc>
                <a:spcPct val="90000"/>
              </a:lnSpc>
            </a:pPr>
            <a:endParaRPr lang="en-US" sz="6300" dirty="0">
              <a:solidFill>
                <a:srgbClr val="FFFFFF"/>
              </a:solidFill>
              <a:latin typeface="Arial"/>
              <a:cs typeface="Arial"/>
            </a:endParaRPr>
          </a:p>
          <a:p>
            <a:pPr>
              <a:lnSpc>
                <a:spcPct val="90000"/>
              </a:lnSpc>
            </a:pPr>
            <a:r>
              <a:rPr lang="en-US" sz="6300" b="1" dirty="0">
                <a:solidFill>
                  <a:srgbClr val="FFFFFF"/>
                </a:solidFill>
                <a:latin typeface="Arial"/>
                <a:cs typeface="Arial"/>
              </a:rPr>
              <a:t>Youth Advocacy Centre</a:t>
            </a:r>
          </a:p>
          <a:p>
            <a:pPr>
              <a:lnSpc>
                <a:spcPct val="90000"/>
              </a:lnSpc>
            </a:pPr>
            <a:r>
              <a:rPr lang="en-US" sz="6300" dirty="0" err="1">
                <a:solidFill>
                  <a:srgbClr val="FFFFFF"/>
                </a:solidFill>
                <a:latin typeface="Arial"/>
                <a:cs typeface="Arial"/>
              </a:rPr>
              <a:t>yac.net.au</a:t>
            </a:r>
            <a:r>
              <a:rPr lang="en-US" sz="6300" dirty="0">
                <a:solidFill>
                  <a:srgbClr val="FFFFFF"/>
                </a:solidFill>
                <a:latin typeface="Arial"/>
                <a:cs typeface="Arial"/>
              </a:rPr>
              <a:t> </a:t>
            </a:r>
          </a:p>
          <a:p>
            <a:pPr>
              <a:lnSpc>
                <a:spcPct val="90000"/>
              </a:lnSpc>
            </a:pPr>
            <a:r>
              <a:rPr lang="en-US" sz="6300" dirty="0">
                <a:solidFill>
                  <a:srgbClr val="FFFFFF"/>
                </a:solidFill>
                <a:latin typeface="Arial"/>
                <a:cs typeface="Arial"/>
              </a:rPr>
              <a:t>07 3356 1002</a:t>
            </a:r>
          </a:p>
        </p:txBody>
      </p:sp>
    </p:spTree>
    <p:custDataLst>
      <p:tags r:id="rId1"/>
    </p:custDataLst>
    <p:extLst>
      <p:ext uri="{BB962C8B-B14F-4D97-AF65-F5344CB8AC3E}">
        <p14:creationId xmlns:p14="http://schemas.microsoft.com/office/powerpoint/2010/main" val="32155017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Welcome.jpg"/>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0" y="0"/>
            <a:ext cx="28803600" cy="21604817"/>
          </a:xfrm>
          <a:prstGeom prst="rect">
            <a:avLst/>
          </a:prstGeom>
        </p:spPr>
      </p:pic>
      <p:sp>
        <p:nvSpPr>
          <p:cNvPr id="11" name="Rectangle 10"/>
          <p:cNvSpPr/>
          <p:nvPr/>
        </p:nvSpPr>
        <p:spPr>
          <a:xfrm>
            <a:off x="8382000" y="-634969"/>
            <a:ext cx="20421605" cy="23573589"/>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7316794" y="10415992"/>
            <a:ext cx="10793381" cy="3717373"/>
          </a:xfrm>
          <a:prstGeom prst="rect">
            <a:avLst/>
          </a:prstGeom>
          <a:noFill/>
        </p:spPr>
        <p:txBody>
          <a:bodyPr wrap="square" lIns="287982" tIns="143991" rIns="287982" bIns="143991" rtlCol="0">
            <a:spAutoFit/>
          </a:bodyPr>
          <a:lstStyle/>
          <a:p>
            <a:pPr algn="r">
              <a:spcBef>
                <a:spcPts val="2400"/>
              </a:spcBef>
            </a:pPr>
            <a:r>
              <a:rPr lang="en-US" sz="7600" baseline="30000" dirty="0">
                <a:solidFill>
                  <a:schemeClr val="bg1"/>
                </a:solidFill>
                <a:latin typeface="Arial"/>
                <a:cs typeface="Arial"/>
              </a:rPr>
              <a:t>HADS is a hospital-based withdrawal service (detox). </a:t>
            </a:r>
          </a:p>
          <a:p>
            <a:pPr algn="r">
              <a:spcBef>
                <a:spcPts val="2400"/>
              </a:spcBef>
            </a:pPr>
            <a:r>
              <a:rPr lang="en-US" sz="7600" baseline="30000" dirty="0">
                <a:solidFill>
                  <a:schemeClr val="bg1"/>
                </a:solidFill>
                <a:latin typeface="Arial"/>
                <a:cs typeface="Arial"/>
              </a:rPr>
              <a:t>Talk to your worker about how you can access this service.</a:t>
            </a:r>
          </a:p>
        </p:txBody>
      </p:sp>
      <p:sp>
        <p:nvSpPr>
          <p:cNvPr id="13" name="TextBox 12"/>
          <p:cNvSpPr txBox="1"/>
          <p:nvPr/>
        </p:nvSpPr>
        <p:spPr>
          <a:xfrm>
            <a:off x="8382000" y="3818760"/>
            <a:ext cx="19728181" cy="6107771"/>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HADS</a:t>
            </a:r>
          </a:p>
          <a:p>
            <a:pPr algn="r"/>
            <a:r>
              <a:rPr lang="en-US" sz="12600" b="1" dirty="0">
                <a:solidFill>
                  <a:srgbClr val="FFFFFF"/>
                </a:solidFill>
                <a:latin typeface="Arial"/>
                <a:cs typeface="Arial"/>
              </a:rPr>
              <a:t>(Hospital Based Alcohol and Drug Service)</a:t>
            </a:r>
          </a:p>
        </p:txBody>
      </p:sp>
    </p:spTree>
    <p:custDataLst>
      <p:tags r:id="rId1"/>
    </p:custDataLst>
    <p:extLst>
      <p:ext uri="{BB962C8B-B14F-4D97-AF65-F5344CB8AC3E}">
        <p14:creationId xmlns:p14="http://schemas.microsoft.com/office/powerpoint/2010/main" val="6149000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7C632D-DE02-4B84-B9C0-33502885519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8030" y="0"/>
            <a:ext cx="28861629" cy="16203613"/>
          </a:xfrm>
          <a:prstGeom prst="rect">
            <a:avLst/>
          </a:prstGeom>
        </p:spPr>
      </p:pic>
      <p:sp>
        <p:nvSpPr>
          <p:cNvPr id="11" name="Rectangle 10"/>
          <p:cNvSpPr/>
          <p:nvPr/>
        </p:nvSpPr>
        <p:spPr>
          <a:xfrm>
            <a:off x="13353171" y="1"/>
            <a:ext cx="15450431" cy="16203612"/>
          </a:xfrm>
          <a:prstGeom prst="rect">
            <a:avLst/>
          </a:prstGeom>
          <a:solidFill>
            <a:schemeClr val="dk1">
              <a:alpha val="4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4421907" y="5417794"/>
            <a:ext cx="12887814" cy="11052202"/>
          </a:xfrm>
          <a:prstGeom prst="rect">
            <a:avLst/>
          </a:prstGeom>
          <a:noFill/>
        </p:spPr>
        <p:txBody>
          <a:bodyPr wrap="square" lIns="287982" tIns="143991" rIns="287982" bIns="143991" rtlCol="0">
            <a:spAutoFit/>
          </a:bodyPr>
          <a:lstStyle/>
          <a:p>
            <a:pPr algn="ctr">
              <a:lnSpc>
                <a:spcPct val="90000"/>
              </a:lnSpc>
            </a:pPr>
            <a:r>
              <a:rPr lang="en-US" sz="6300" dirty="0">
                <a:solidFill>
                  <a:srgbClr val="FFFFFF"/>
                </a:solidFill>
                <a:latin typeface="Arial"/>
                <a:cs typeface="Arial"/>
              </a:rPr>
              <a:t>Speed, base and ice are all the same drug – methamphetamine.</a:t>
            </a:r>
          </a:p>
          <a:p>
            <a:pPr marL="1439914" indent="-1439914" algn="ctr">
              <a:lnSpc>
                <a:spcPct val="90000"/>
              </a:lnSpc>
            </a:pPr>
            <a:endParaRPr lang="en-US" sz="6300" dirty="0">
              <a:solidFill>
                <a:srgbClr val="FFFFFF"/>
              </a:solidFill>
              <a:latin typeface="Arial"/>
              <a:cs typeface="Arial"/>
            </a:endParaRPr>
          </a:p>
          <a:p>
            <a:pPr marL="1439914" indent="-1439914" algn="ctr">
              <a:lnSpc>
                <a:spcPct val="90000"/>
              </a:lnSpc>
            </a:pPr>
            <a:r>
              <a:rPr lang="en-US" sz="6300" dirty="0">
                <a:solidFill>
                  <a:srgbClr val="FFFFFF"/>
                </a:solidFill>
                <a:latin typeface="Arial"/>
                <a:cs typeface="Arial"/>
              </a:rPr>
              <a:t>The main difference is </a:t>
            </a:r>
          </a:p>
          <a:p>
            <a:pPr marL="1439914" indent="-1439914" algn="ctr">
              <a:lnSpc>
                <a:spcPct val="90000"/>
              </a:lnSpc>
            </a:pPr>
            <a:r>
              <a:rPr lang="en-US" sz="6300" dirty="0">
                <a:solidFill>
                  <a:srgbClr val="FFFFFF"/>
                </a:solidFill>
                <a:latin typeface="Arial"/>
                <a:cs typeface="Arial"/>
              </a:rPr>
              <a:t>the strength and purity.</a:t>
            </a:r>
          </a:p>
          <a:p>
            <a:pPr marL="1439914" indent="-1439914" algn="ctr">
              <a:lnSpc>
                <a:spcPct val="90000"/>
              </a:lnSpc>
            </a:pPr>
            <a:endParaRPr lang="en-US" sz="6300" dirty="0">
              <a:solidFill>
                <a:srgbClr val="FFFFFF"/>
              </a:solidFill>
              <a:latin typeface="Arial"/>
              <a:cs typeface="Arial"/>
            </a:endParaRPr>
          </a:p>
          <a:p>
            <a:pPr marL="1439914" indent="-1439914" algn="ctr">
              <a:lnSpc>
                <a:spcPct val="90000"/>
              </a:lnSpc>
            </a:pPr>
            <a:r>
              <a:rPr lang="en-US" sz="6300" dirty="0">
                <a:solidFill>
                  <a:srgbClr val="FFFFFF"/>
                </a:solidFill>
                <a:latin typeface="Arial"/>
                <a:cs typeface="Arial"/>
              </a:rPr>
              <a:t>Generally you need to use a lot</a:t>
            </a:r>
          </a:p>
          <a:p>
            <a:pPr marL="1439914" indent="-1439914" algn="ctr">
              <a:lnSpc>
                <a:spcPct val="90000"/>
              </a:lnSpc>
            </a:pPr>
            <a:r>
              <a:rPr lang="en-US" sz="6300" dirty="0">
                <a:solidFill>
                  <a:srgbClr val="FFFFFF"/>
                </a:solidFill>
                <a:latin typeface="Arial"/>
                <a:cs typeface="Arial"/>
              </a:rPr>
              <a:t>less ice to get the same effect.  </a:t>
            </a:r>
          </a:p>
          <a:p>
            <a:pPr algn="ctr">
              <a:lnSpc>
                <a:spcPct val="90000"/>
              </a:lnSpc>
            </a:pPr>
            <a:endParaRPr lang="en-US" sz="6300" dirty="0">
              <a:solidFill>
                <a:srgbClr val="FFFFFF"/>
              </a:solidFill>
              <a:latin typeface="Arial"/>
              <a:cs typeface="Arial"/>
            </a:endParaRPr>
          </a:p>
          <a:p>
            <a:pPr algn="ctr"/>
            <a:endParaRPr lang="en-US" sz="6300" dirty="0">
              <a:solidFill>
                <a:srgbClr val="FFFFFF"/>
              </a:solidFill>
              <a:latin typeface="Arial"/>
              <a:cs typeface="Arial"/>
            </a:endParaRPr>
          </a:p>
          <a:p>
            <a:pPr algn="ctr"/>
            <a:endParaRPr lang="en-US" sz="6300" dirty="0">
              <a:solidFill>
                <a:srgbClr val="FFFFFF"/>
              </a:solidFill>
              <a:latin typeface="Arial"/>
              <a:cs typeface="Arial"/>
            </a:endParaRPr>
          </a:p>
          <a:p>
            <a:pPr algn="ctr"/>
            <a:endParaRPr lang="en-US" sz="6300" dirty="0">
              <a:solidFill>
                <a:srgbClr val="FFFFFF"/>
              </a:solidFill>
              <a:latin typeface="Arial"/>
              <a:cs typeface="Arial"/>
            </a:endParaRPr>
          </a:p>
        </p:txBody>
      </p:sp>
      <p:sp>
        <p:nvSpPr>
          <p:cNvPr id="13" name="TextBox 12"/>
          <p:cNvSpPr txBox="1"/>
          <p:nvPr/>
        </p:nvSpPr>
        <p:spPr>
          <a:xfrm>
            <a:off x="12801598" y="2481656"/>
            <a:ext cx="14528131" cy="2230059"/>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Did you know?</a:t>
            </a:r>
          </a:p>
        </p:txBody>
      </p:sp>
    </p:spTree>
    <p:custDataLst>
      <p:tags r:id="rId1"/>
    </p:custDataLst>
    <p:extLst>
      <p:ext uri="{BB962C8B-B14F-4D97-AF65-F5344CB8AC3E}">
        <p14:creationId xmlns:p14="http://schemas.microsoft.com/office/powerpoint/2010/main" val="23431764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422F80-C3B3-4141-9E4A-A3A9B190B7F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29364709" cy="16216650"/>
          </a:xfrm>
          <a:prstGeom prst="rect">
            <a:avLst/>
          </a:prstGeom>
        </p:spPr>
      </p:pic>
      <p:sp>
        <p:nvSpPr>
          <p:cNvPr id="11" name="Rectangle 10"/>
          <p:cNvSpPr/>
          <p:nvPr/>
        </p:nvSpPr>
        <p:spPr>
          <a:xfrm>
            <a:off x="-160518" y="13038"/>
            <a:ext cx="17893147" cy="16203612"/>
          </a:xfrm>
          <a:prstGeom prst="rect">
            <a:avLst/>
          </a:prstGeom>
          <a:solidFill>
            <a:schemeClr val="dk1">
              <a:alpha val="65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288550" y="4454368"/>
            <a:ext cx="14995010" cy="13382070"/>
          </a:xfrm>
          <a:prstGeom prst="rect">
            <a:avLst/>
          </a:prstGeom>
          <a:noFill/>
        </p:spPr>
        <p:txBody>
          <a:bodyPr wrap="square" lIns="287982" tIns="143991" rIns="287982" bIns="143991" rtlCol="0">
            <a:spAutoFit/>
          </a:bodyPr>
          <a:lstStyle/>
          <a:p>
            <a:endParaRPr lang="en-US" sz="5500" i="1" dirty="0">
              <a:solidFill>
                <a:schemeClr val="bg1"/>
              </a:solidFill>
            </a:endParaRPr>
          </a:p>
          <a:p>
            <a:r>
              <a:rPr lang="en-US" sz="5500" i="1" dirty="0">
                <a:solidFill>
                  <a:schemeClr val="bg1"/>
                </a:solidFill>
              </a:rPr>
              <a:t>Are you interested in being a client representative?</a:t>
            </a:r>
          </a:p>
          <a:p>
            <a:endParaRPr lang="en-US" sz="5500" i="1" dirty="0">
              <a:solidFill>
                <a:schemeClr val="bg1"/>
              </a:solidFill>
            </a:endParaRPr>
          </a:p>
          <a:p>
            <a:r>
              <a:rPr lang="en-US" sz="5500" i="1" dirty="0">
                <a:solidFill>
                  <a:schemeClr val="bg1"/>
                </a:solidFill>
              </a:rPr>
              <a:t>Have you ever wanted to partner with the Alcohol and Drug Service to improve services?</a:t>
            </a:r>
          </a:p>
          <a:p>
            <a:endParaRPr lang="en-US" sz="6600" dirty="0">
              <a:solidFill>
                <a:schemeClr val="bg1"/>
              </a:solidFill>
            </a:endParaRPr>
          </a:p>
          <a:p>
            <a:endParaRPr lang="en-US" sz="6600" dirty="0">
              <a:solidFill>
                <a:schemeClr val="bg1"/>
              </a:solidFill>
            </a:endParaRPr>
          </a:p>
          <a:p>
            <a:pPr algn="ctr"/>
            <a:r>
              <a:rPr lang="en-US" sz="6600" dirty="0">
                <a:solidFill>
                  <a:schemeClr val="bg1"/>
                </a:solidFill>
              </a:rPr>
              <a:t>Speak with your case manager about the Client Advisory Committee for more information.</a:t>
            </a:r>
          </a:p>
          <a:p>
            <a:pPr algn="r">
              <a:lnSpc>
                <a:spcPct val="90000"/>
              </a:lnSpc>
            </a:pPr>
            <a:endParaRPr lang="en-US" sz="6300" dirty="0">
              <a:solidFill>
                <a:schemeClr val="bg1"/>
              </a:solidFill>
              <a:latin typeface="Arial"/>
              <a:cs typeface="Arial"/>
            </a:endParaRPr>
          </a:p>
          <a:p>
            <a:pPr algn="r"/>
            <a:endParaRPr lang="en-US" sz="6300" dirty="0">
              <a:solidFill>
                <a:schemeClr val="bg1"/>
              </a:solidFill>
              <a:latin typeface="Arial"/>
              <a:cs typeface="Arial"/>
            </a:endParaRPr>
          </a:p>
          <a:p>
            <a:pPr algn="r"/>
            <a:endParaRPr lang="en-US" sz="6300" dirty="0">
              <a:solidFill>
                <a:schemeClr val="bg1"/>
              </a:solidFill>
              <a:latin typeface="Arial"/>
              <a:cs typeface="Arial"/>
            </a:endParaRPr>
          </a:p>
          <a:p>
            <a:pPr algn="r"/>
            <a:endParaRPr lang="en-US" sz="6300" dirty="0">
              <a:solidFill>
                <a:schemeClr val="bg1"/>
              </a:solidFill>
              <a:latin typeface="Arial"/>
              <a:cs typeface="Arial"/>
            </a:endParaRPr>
          </a:p>
        </p:txBody>
      </p:sp>
      <p:sp>
        <p:nvSpPr>
          <p:cNvPr id="13" name="TextBox 12"/>
          <p:cNvSpPr txBox="1"/>
          <p:nvPr/>
        </p:nvSpPr>
        <p:spPr>
          <a:xfrm>
            <a:off x="572423" y="1988194"/>
            <a:ext cx="16427266" cy="1768122"/>
          </a:xfrm>
          <a:prstGeom prst="rect">
            <a:avLst/>
          </a:prstGeom>
          <a:noFill/>
        </p:spPr>
        <p:txBody>
          <a:bodyPr wrap="square" lIns="287982" tIns="143991" rIns="287982" bIns="143991" rtlCol="0">
            <a:spAutoFit/>
          </a:bodyPr>
          <a:lstStyle/>
          <a:p>
            <a:pPr algn="r"/>
            <a:r>
              <a:rPr lang="en-US" sz="9600" b="1" dirty="0">
                <a:solidFill>
                  <a:srgbClr val="FFFFFF"/>
                </a:solidFill>
                <a:latin typeface="Arial"/>
                <a:cs typeface="Arial"/>
              </a:rPr>
              <a:t>Client Advisory Committee</a:t>
            </a:r>
          </a:p>
        </p:txBody>
      </p:sp>
    </p:spTree>
    <p:custDataLst>
      <p:tags r:id="rId1"/>
    </p:custDataLst>
    <p:extLst>
      <p:ext uri="{BB962C8B-B14F-4D97-AF65-F5344CB8AC3E}">
        <p14:creationId xmlns:p14="http://schemas.microsoft.com/office/powerpoint/2010/main" val="4788930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42B694E-49B5-D841-8AEE-15F06CB42621}"/>
              </a:ext>
            </a:extLst>
          </p:cNvPr>
          <p:cNvPicPr>
            <a:picLocks noChangeAspect="1"/>
          </p:cNvPicPr>
          <p:nvPr/>
        </p:nvPicPr>
        <p:blipFill>
          <a:blip r:embed="rId3"/>
          <a:stretch>
            <a:fillRect/>
          </a:stretch>
        </p:blipFill>
        <p:spPr>
          <a:xfrm>
            <a:off x="3620757" y="-1"/>
            <a:ext cx="21562087" cy="16203613"/>
          </a:xfrm>
          <a:prstGeom prst="rect">
            <a:avLst/>
          </a:prstGeom>
        </p:spPr>
      </p:pic>
      <p:grpSp>
        <p:nvGrpSpPr>
          <p:cNvPr id="6" name="Group 5">
            <a:extLst>
              <a:ext uri="{FF2B5EF4-FFF2-40B4-BE49-F238E27FC236}">
                <a16:creationId xmlns:a16="http://schemas.microsoft.com/office/drawing/2014/main" id="{45DB7850-6AE2-5446-9CDB-D8E6C64F6AEB}"/>
              </a:ext>
            </a:extLst>
          </p:cNvPr>
          <p:cNvGrpSpPr/>
          <p:nvPr/>
        </p:nvGrpSpPr>
        <p:grpSpPr>
          <a:xfrm>
            <a:off x="4299627" y="13618723"/>
            <a:ext cx="6042902" cy="2584890"/>
            <a:chOff x="4343400" y="13618723"/>
            <a:chExt cx="6076950" cy="2584890"/>
          </a:xfrm>
        </p:grpSpPr>
        <p:sp>
          <p:nvSpPr>
            <p:cNvPr id="5" name="Rectangle 4">
              <a:extLst>
                <a:ext uri="{FF2B5EF4-FFF2-40B4-BE49-F238E27FC236}">
                  <a16:creationId xmlns:a16="http://schemas.microsoft.com/office/drawing/2014/main" id="{C2D72212-CFF2-F348-AF6D-C4FF5D4DEBA2}"/>
                </a:ext>
              </a:extLst>
            </p:cNvPr>
            <p:cNvSpPr/>
            <p:nvPr/>
          </p:nvSpPr>
          <p:spPr>
            <a:xfrm>
              <a:off x="4343400" y="13618723"/>
              <a:ext cx="6076950" cy="25848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 name="Picture 2" descr="Logo&#10;&#10;Description automatically generated">
              <a:extLst>
                <a:ext uri="{FF2B5EF4-FFF2-40B4-BE49-F238E27FC236}">
                  <a16:creationId xmlns:a16="http://schemas.microsoft.com/office/drawing/2014/main" id="{CF7FC19E-7100-524B-BC1C-FC31468DB87E}"/>
                </a:ext>
              </a:extLst>
            </p:cNvPr>
            <p:cNvPicPr>
              <a:picLocks noChangeAspect="1"/>
            </p:cNvPicPr>
            <p:nvPr/>
          </p:nvPicPr>
          <p:blipFill>
            <a:blip r:embed="rId4"/>
            <a:stretch>
              <a:fillRect/>
            </a:stretch>
          </p:blipFill>
          <p:spPr>
            <a:xfrm>
              <a:off x="4343400" y="13731556"/>
              <a:ext cx="4384417" cy="1713706"/>
            </a:xfrm>
            <a:prstGeom prst="rect">
              <a:avLst/>
            </a:prstGeom>
          </p:spPr>
        </p:pic>
      </p:grpSp>
    </p:spTree>
    <p:extLst>
      <p:ext uri="{BB962C8B-B14F-4D97-AF65-F5344CB8AC3E}">
        <p14:creationId xmlns:p14="http://schemas.microsoft.com/office/powerpoint/2010/main" val="42299195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dis pp slides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9393" y="-1"/>
            <a:ext cx="21580209" cy="16203613"/>
          </a:xfrm>
          <a:prstGeom prst="rect">
            <a:avLst/>
          </a:prstGeom>
        </p:spPr>
      </p:pic>
      <p:grpSp>
        <p:nvGrpSpPr>
          <p:cNvPr id="3" name="Group 2">
            <a:extLst>
              <a:ext uri="{FF2B5EF4-FFF2-40B4-BE49-F238E27FC236}">
                <a16:creationId xmlns:a16="http://schemas.microsoft.com/office/drawing/2014/main" id="{66CFB455-0E91-1A43-9432-1C9480CFCA27}"/>
              </a:ext>
            </a:extLst>
          </p:cNvPr>
          <p:cNvGrpSpPr/>
          <p:nvPr/>
        </p:nvGrpSpPr>
        <p:grpSpPr>
          <a:xfrm>
            <a:off x="4319082" y="13618723"/>
            <a:ext cx="6042902" cy="2584890"/>
            <a:chOff x="4343400" y="13618723"/>
            <a:chExt cx="6076950" cy="2584890"/>
          </a:xfrm>
        </p:grpSpPr>
        <p:sp>
          <p:nvSpPr>
            <p:cNvPr id="4" name="Rectangle 3">
              <a:extLst>
                <a:ext uri="{FF2B5EF4-FFF2-40B4-BE49-F238E27FC236}">
                  <a16:creationId xmlns:a16="http://schemas.microsoft.com/office/drawing/2014/main" id="{9341A409-F37C-1345-94F2-86E33EBB4760}"/>
                </a:ext>
              </a:extLst>
            </p:cNvPr>
            <p:cNvSpPr/>
            <p:nvPr/>
          </p:nvSpPr>
          <p:spPr>
            <a:xfrm>
              <a:off x="4343400" y="13618723"/>
              <a:ext cx="6076950" cy="25848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descr="Logo&#10;&#10;Description automatically generated">
              <a:extLst>
                <a:ext uri="{FF2B5EF4-FFF2-40B4-BE49-F238E27FC236}">
                  <a16:creationId xmlns:a16="http://schemas.microsoft.com/office/drawing/2014/main" id="{E6256D1D-D921-C945-BC8A-8B7288281023}"/>
                </a:ext>
              </a:extLst>
            </p:cNvPr>
            <p:cNvPicPr>
              <a:picLocks noChangeAspect="1"/>
            </p:cNvPicPr>
            <p:nvPr/>
          </p:nvPicPr>
          <p:blipFill>
            <a:blip r:embed="rId3"/>
            <a:stretch>
              <a:fillRect/>
            </a:stretch>
          </p:blipFill>
          <p:spPr>
            <a:xfrm>
              <a:off x="4343400" y="13731556"/>
              <a:ext cx="4384417" cy="1713706"/>
            </a:xfrm>
            <a:prstGeom prst="rect">
              <a:avLst/>
            </a:prstGeom>
          </p:spPr>
        </p:pic>
      </p:grpSp>
    </p:spTree>
    <p:extLst>
      <p:ext uri="{BB962C8B-B14F-4D97-AF65-F5344CB8AC3E}">
        <p14:creationId xmlns:p14="http://schemas.microsoft.com/office/powerpoint/2010/main" val="14784418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is pp slides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9393" y="-1"/>
            <a:ext cx="21580209" cy="16203613"/>
          </a:xfrm>
          <a:prstGeom prst="rect">
            <a:avLst/>
          </a:prstGeom>
        </p:spPr>
      </p:pic>
      <p:grpSp>
        <p:nvGrpSpPr>
          <p:cNvPr id="3" name="Group 2">
            <a:extLst>
              <a:ext uri="{FF2B5EF4-FFF2-40B4-BE49-F238E27FC236}">
                <a16:creationId xmlns:a16="http://schemas.microsoft.com/office/drawing/2014/main" id="{911CEC52-6764-1B48-A406-1866FA78A7C0}"/>
              </a:ext>
            </a:extLst>
          </p:cNvPr>
          <p:cNvGrpSpPr/>
          <p:nvPr/>
        </p:nvGrpSpPr>
        <p:grpSpPr>
          <a:xfrm>
            <a:off x="4299627" y="13618723"/>
            <a:ext cx="6042902" cy="2584890"/>
            <a:chOff x="4343400" y="13618723"/>
            <a:chExt cx="6076950" cy="2584890"/>
          </a:xfrm>
        </p:grpSpPr>
        <p:sp>
          <p:nvSpPr>
            <p:cNvPr id="5" name="Rectangle 4">
              <a:extLst>
                <a:ext uri="{FF2B5EF4-FFF2-40B4-BE49-F238E27FC236}">
                  <a16:creationId xmlns:a16="http://schemas.microsoft.com/office/drawing/2014/main" id="{280F159F-83E9-4D4A-9336-FE3501D0AA7D}"/>
                </a:ext>
              </a:extLst>
            </p:cNvPr>
            <p:cNvSpPr/>
            <p:nvPr/>
          </p:nvSpPr>
          <p:spPr>
            <a:xfrm>
              <a:off x="4343400" y="13618723"/>
              <a:ext cx="6076950" cy="25848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descr="Logo&#10;&#10;Description automatically generated">
              <a:extLst>
                <a:ext uri="{FF2B5EF4-FFF2-40B4-BE49-F238E27FC236}">
                  <a16:creationId xmlns:a16="http://schemas.microsoft.com/office/drawing/2014/main" id="{9190A980-0B2D-0640-9946-FBEAB78B1328}"/>
                </a:ext>
              </a:extLst>
            </p:cNvPr>
            <p:cNvPicPr>
              <a:picLocks noChangeAspect="1"/>
            </p:cNvPicPr>
            <p:nvPr/>
          </p:nvPicPr>
          <p:blipFill>
            <a:blip r:embed="rId3"/>
            <a:stretch>
              <a:fillRect/>
            </a:stretch>
          </p:blipFill>
          <p:spPr>
            <a:xfrm>
              <a:off x="4343400" y="13731556"/>
              <a:ext cx="4384417" cy="1713706"/>
            </a:xfrm>
            <a:prstGeom prst="rect">
              <a:avLst/>
            </a:prstGeom>
          </p:spPr>
        </p:pic>
      </p:grpSp>
    </p:spTree>
    <p:extLst>
      <p:ext uri="{BB962C8B-B14F-4D97-AF65-F5344CB8AC3E}">
        <p14:creationId xmlns:p14="http://schemas.microsoft.com/office/powerpoint/2010/main" val="2424862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is pp slides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9393" y="-1"/>
            <a:ext cx="21580209" cy="16203613"/>
          </a:xfrm>
          <a:prstGeom prst="rect">
            <a:avLst/>
          </a:prstGeom>
        </p:spPr>
      </p:pic>
      <p:grpSp>
        <p:nvGrpSpPr>
          <p:cNvPr id="3" name="Group 2">
            <a:extLst>
              <a:ext uri="{FF2B5EF4-FFF2-40B4-BE49-F238E27FC236}">
                <a16:creationId xmlns:a16="http://schemas.microsoft.com/office/drawing/2014/main" id="{9E215528-F943-9F4E-A12E-4A880AA62F9E}"/>
              </a:ext>
            </a:extLst>
          </p:cNvPr>
          <p:cNvGrpSpPr/>
          <p:nvPr/>
        </p:nvGrpSpPr>
        <p:grpSpPr>
          <a:xfrm>
            <a:off x="4241260" y="13618723"/>
            <a:ext cx="6042902" cy="2584890"/>
            <a:chOff x="4343400" y="13618723"/>
            <a:chExt cx="6076950" cy="2584890"/>
          </a:xfrm>
        </p:grpSpPr>
        <p:sp>
          <p:nvSpPr>
            <p:cNvPr id="5" name="Rectangle 4">
              <a:extLst>
                <a:ext uri="{FF2B5EF4-FFF2-40B4-BE49-F238E27FC236}">
                  <a16:creationId xmlns:a16="http://schemas.microsoft.com/office/drawing/2014/main" id="{9FEE961D-DF8E-9049-A79E-DA1CAD4E1196}"/>
                </a:ext>
              </a:extLst>
            </p:cNvPr>
            <p:cNvSpPr/>
            <p:nvPr/>
          </p:nvSpPr>
          <p:spPr>
            <a:xfrm>
              <a:off x="4343400" y="13618723"/>
              <a:ext cx="6076950" cy="25848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descr="Logo&#10;&#10;Description automatically generated">
              <a:extLst>
                <a:ext uri="{FF2B5EF4-FFF2-40B4-BE49-F238E27FC236}">
                  <a16:creationId xmlns:a16="http://schemas.microsoft.com/office/drawing/2014/main" id="{89D33344-7DB9-2645-A72D-B5546A2712A7}"/>
                </a:ext>
              </a:extLst>
            </p:cNvPr>
            <p:cNvPicPr>
              <a:picLocks noChangeAspect="1"/>
            </p:cNvPicPr>
            <p:nvPr/>
          </p:nvPicPr>
          <p:blipFill>
            <a:blip r:embed="rId3"/>
            <a:stretch>
              <a:fillRect/>
            </a:stretch>
          </p:blipFill>
          <p:spPr>
            <a:xfrm>
              <a:off x="4343400" y="13731556"/>
              <a:ext cx="4384417" cy="1713706"/>
            </a:xfrm>
            <a:prstGeom prst="rect">
              <a:avLst/>
            </a:prstGeom>
          </p:spPr>
        </p:pic>
      </p:grpSp>
    </p:spTree>
    <p:extLst>
      <p:ext uri="{BB962C8B-B14F-4D97-AF65-F5344CB8AC3E}">
        <p14:creationId xmlns:p14="http://schemas.microsoft.com/office/powerpoint/2010/main" val="2272404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is pp slides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9393" y="-1"/>
            <a:ext cx="21580209" cy="16203613"/>
          </a:xfrm>
          <a:prstGeom prst="rect">
            <a:avLst/>
          </a:prstGeom>
        </p:spPr>
      </p:pic>
      <p:grpSp>
        <p:nvGrpSpPr>
          <p:cNvPr id="3" name="Group 2">
            <a:extLst>
              <a:ext uri="{FF2B5EF4-FFF2-40B4-BE49-F238E27FC236}">
                <a16:creationId xmlns:a16="http://schemas.microsoft.com/office/drawing/2014/main" id="{E7F4EFDE-0B9F-E245-82CB-1A15934A82DD}"/>
              </a:ext>
            </a:extLst>
          </p:cNvPr>
          <p:cNvGrpSpPr/>
          <p:nvPr/>
        </p:nvGrpSpPr>
        <p:grpSpPr>
          <a:xfrm>
            <a:off x="6245888" y="6088732"/>
            <a:ext cx="9862385" cy="4026145"/>
            <a:chOff x="4228345" y="13675139"/>
            <a:chExt cx="4499472" cy="1826539"/>
          </a:xfrm>
        </p:grpSpPr>
        <p:sp>
          <p:nvSpPr>
            <p:cNvPr id="5" name="Rectangle 4">
              <a:extLst>
                <a:ext uri="{FF2B5EF4-FFF2-40B4-BE49-F238E27FC236}">
                  <a16:creationId xmlns:a16="http://schemas.microsoft.com/office/drawing/2014/main" id="{38C5DE7C-735B-E04E-B4E3-24EB76958617}"/>
                </a:ext>
              </a:extLst>
            </p:cNvPr>
            <p:cNvSpPr/>
            <p:nvPr/>
          </p:nvSpPr>
          <p:spPr>
            <a:xfrm>
              <a:off x="4228345" y="13675139"/>
              <a:ext cx="4384417" cy="182653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descr="Logo&#10;&#10;Description automatically generated">
              <a:extLst>
                <a:ext uri="{FF2B5EF4-FFF2-40B4-BE49-F238E27FC236}">
                  <a16:creationId xmlns:a16="http://schemas.microsoft.com/office/drawing/2014/main" id="{3D22F03B-34CA-744A-B231-68359A50B7F5}"/>
                </a:ext>
              </a:extLst>
            </p:cNvPr>
            <p:cNvPicPr>
              <a:picLocks noChangeAspect="1"/>
            </p:cNvPicPr>
            <p:nvPr/>
          </p:nvPicPr>
          <p:blipFill>
            <a:blip r:embed="rId3"/>
            <a:stretch>
              <a:fillRect/>
            </a:stretch>
          </p:blipFill>
          <p:spPr>
            <a:xfrm>
              <a:off x="4343400" y="13731556"/>
              <a:ext cx="4384417" cy="1713706"/>
            </a:xfrm>
            <a:prstGeom prst="rect">
              <a:avLst/>
            </a:prstGeom>
          </p:spPr>
        </p:pic>
      </p:grpSp>
    </p:spTree>
    <p:extLst>
      <p:ext uri="{BB962C8B-B14F-4D97-AF65-F5344CB8AC3E}">
        <p14:creationId xmlns:p14="http://schemas.microsoft.com/office/powerpoint/2010/main" val="3671707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3ACBD2-55F4-46D2-A1FF-9BD3EFB61A3A}"/>
              </a:ext>
            </a:extLst>
          </p:cNvPr>
          <p:cNvPicPr>
            <a:picLocks noChangeAspect="1"/>
          </p:cNvPicPr>
          <p:nvPr/>
        </p:nvPicPr>
        <p:blipFill rotWithShape="1">
          <a:blip r:embed="rId3"/>
          <a:srcRect l="910" t="1775" r="2650" b="1775"/>
          <a:stretch/>
        </p:blipFill>
        <p:spPr>
          <a:xfrm>
            <a:off x="-1" y="-1"/>
            <a:ext cx="28803601" cy="16203613"/>
          </a:xfrm>
          <a:prstGeom prst="rect">
            <a:avLst/>
          </a:prstGeom>
        </p:spPr>
      </p:pic>
      <p:sp>
        <p:nvSpPr>
          <p:cNvPr id="10" name="Rectangle 9"/>
          <p:cNvSpPr/>
          <p:nvPr/>
        </p:nvSpPr>
        <p:spPr>
          <a:xfrm>
            <a:off x="0" y="-1"/>
            <a:ext cx="15007887" cy="16203613"/>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077492" y="5573509"/>
            <a:ext cx="12737464" cy="9032418"/>
          </a:xfrm>
          <a:prstGeom prst="rect">
            <a:avLst/>
          </a:prstGeom>
          <a:noFill/>
        </p:spPr>
        <p:txBody>
          <a:bodyPr wrap="square" lIns="287982" tIns="143991" rIns="287982" bIns="143991" rtlCol="0">
            <a:spAutoFit/>
          </a:bodyPr>
          <a:lstStyle/>
          <a:p>
            <a:pPr>
              <a:lnSpc>
                <a:spcPct val="90000"/>
              </a:lnSpc>
            </a:pPr>
            <a:r>
              <a:rPr lang="en-AU" sz="6300" dirty="0">
                <a:solidFill>
                  <a:schemeClr val="bg1"/>
                </a:solidFill>
                <a:latin typeface="Arial"/>
                <a:cs typeface="Arial"/>
              </a:rPr>
              <a:t>1300 MH CALL (1300 64 22 55) is a telephone number that provides access to public mental health services for Queenslanders. </a:t>
            </a:r>
          </a:p>
          <a:p>
            <a:pPr>
              <a:lnSpc>
                <a:spcPct val="90000"/>
              </a:lnSpc>
            </a:pPr>
            <a:endParaRPr lang="en-AU" sz="6300" dirty="0">
              <a:solidFill>
                <a:schemeClr val="bg1"/>
              </a:solidFill>
              <a:latin typeface="Arial"/>
              <a:cs typeface="Arial"/>
            </a:endParaRPr>
          </a:p>
          <a:p>
            <a:pPr>
              <a:lnSpc>
                <a:spcPct val="90000"/>
              </a:lnSpc>
            </a:pPr>
            <a:r>
              <a:rPr lang="en-AU" sz="6300" dirty="0">
                <a:solidFill>
                  <a:schemeClr val="bg1"/>
                </a:solidFill>
                <a:latin typeface="Arial"/>
                <a:cs typeface="Arial"/>
              </a:rPr>
              <a:t>You can access Metro North Mental Health service by calling this number. Everyone throughout QLD will be able to access from the 1</a:t>
            </a:r>
            <a:r>
              <a:rPr lang="en-AU" sz="6300" baseline="30000" dirty="0">
                <a:solidFill>
                  <a:schemeClr val="bg1"/>
                </a:solidFill>
                <a:latin typeface="Arial"/>
                <a:cs typeface="Arial"/>
              </a:rPr>
              <a:t>st</a:t>
            </a:r>
            <a:r>
              <a:rPr lang="en-AU" sz="6300" dirty="0">
                <a:solidFill>
                  <a:schemeClr val="bg1"/>
                </a:solidFill>
                <a:latin typeface="Arial"/>
                <a:cs typeface="Arial"/>
              </a:rPr>
              <a:t> of June 2016.</a:t>
            </a:r>
            <a:endParaRPr lang="en-US" sz="6300" dirty="0">
              <a:solidFill>
                <a:schemeClr val="bg1"/>
              </a:solidFill>
              <a:latin typeface="Arial"/>
              <a:cs typeface="Arial"/>
            </a:endParaRPr>
          </a:p>
        </p:txBody>
      </p:sp>
      <p:sp>
        <p:nvSpPr>
          <p:cNvPr id="12" name="TextBox 11"/>
          <p:cNvSpPr txBox="1"/>
          <p:nvPr/>
        </p:nvSpPr>
        <p:spPr>
          <a:xfrm>
            <a:off x="731155" y="802345"/>
            <a:ext cx="13507099" cy="4168779"/>
          </a:xfrm>
          <a:prstGeom prst="rect">
            <a:avLst/>
          </a:prstGeom>
          <a:noFill/>
        </p:spPr>
        <p:txBody>
          <a:bodyPr wrap="square" lIns="287982" tIns="143991" rIns="287982" bIns="143991" rtlCol="0">
            <a:spAutoFit/>
          </a:bodyPr>
          <a:lstStyle/>
          <a:p>
            <a:r>
              <a:rPr lang="en-AU" sz="12600" b="1" dirty="0">
                <a:solidFill>
                  <a:schemeClr val="bg1"/>
                </a:solidFill>
                <a:latin typeface="Arial"/>
                <a:cs typeface="Arial"/>
              </a:rPr>
              <a:t>1300 MH CALL (1300 64 22 55)</a:t>
            </a:r>
            <a:endParaRPr lang="en-US" sz="12600" b="1" dirty="0">
              <a:solidFill>
                <a:schemeClr val="bg1"/>
              </a:solidFill>
              <a:latin typeface="Arial"/>
              <a:cs typeface="Arial"/>
            </a:endParaRPr>
          </a:p>
        </p:txBody>
      </p:sp>
    </p:spTree>
    <p:custDataLst>
      <p:tags r:id="rId1"/>
    </p:custDataLst>
    <p:extLst>
      <p:ext uri="{BB962C8B-B14F-4D97-AF65-F5344CB8AC3E}">
        <p14:creationId xmlns:p14="http://schemas.microsoft.com/office/powerpoint/2010/main" val="37750581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A06186-492B-4016-9EEE-7D11562C033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2561" y="-38100"/>
            <a:ext cx="29146158" cy="16394714"/>
          </a:xfrm>
          <a:prstGeom prst="rect">
            <a:avLst/>
          </a:prstGeom>
        </p:spPr>
      </p:pic>
      <p:sp>
        <p:nvSpPr>
          <p:cNvPr id="11" name="TextBox 10"/>
          <p:cNvSpPr txBox="1"/>
          <p:nvPr/>
        </p:nvSpPr>
        <p:spPr>
          <a:xfrm>
            <a:off x="521375" y="3170400"/>
            <a:ext cx="14528132" cy="9985755"/>
          </a:xfrm>
          <a:prstGeom prst="rect">
            <a:avLst/>
          </a:prstGeom>
          <a:noFill/>
        </p:spPr>
        <p:txBody>
          <a:bodyPr wrap="square" lIns="287982" tIns="143991" rIns="287982" bIns="143991" rtlCol="0">
            <a:spAutoFit/>
          </a:bodyPr>
          <a:lstStyle/>
          <a:p>
            <a:r>
              <a:rPr lang="en-US" sz="6300" dirty="0">
                <a:solidFill>
                  <a:srgbClr val="262626"/>
                </a:solidFill>
                <a:latin typeface="Arial"/>
                <a:cs typeface="Arial"/>
              </a:rPr>
              <a:t>50% of smokers will die of smoking related illness.</a:t>
            </a:r>
          </a:p>
          <a:p>
            <a:endParaRPr lang="en-US" sz="6300" dirty="0">
              <a:solidFill>
                <a:srgbClr val="262626"/>
              </a:solidFill>
              <a:latin typeface="Arial"/>
              <a:cs typeface="Arial"/>
            </a:endParaRPr>
          </a:p>
          <a:p>
            <a:r>
              <a:rPr lang="en-US" sz="6300" dirty="0">
                <a:solidFill>
                  <a:srgbClr val="262626"/>
                </a:solidFill>
                <a:latin typeface="Arial"/>
                <a:cs typeface="Arial"/>
              </a:rPr>
              <a:t>You can quit smoking.</a:t>
            </a:r>
          </a:p>
          <a:p>
            <a:endParaRPr lang="en-US" sz="6300" dirty="0">
              <a:solidFill>
                <a:srgbClr val="262626"/>
              </a:solidFill>
              <a:latin typeface="Arial"/>
              <a:cs typeface="Arial"/>
            </a:endParaRPr>
          </a:p>
          <a:p>
            <a:r>
              <a:rPr lang="en-US" sz="6300" dirty="0">
                <a:solidFill>
                  <a:srgbClr val="262626"/>
                </a:solidFill>
                <a:latin typeface="Arial"/>
                <a:cs typeface="Arial"/>
              </a:rPr>
              <a:t>Speak to someone today about quitting or nicotine replacement therapy. </a:t>
            </a:r>
          </a:p>
          <a:p>
            <a:endParaRPr lang="en-US" sz="6300" dirty="0">
              <a:solidFill>
                <a:srgbClr val="262626"/>
              </a:solidFill>
              <a:latin typeface="Arial"/>
              <a:cs typeface="Arial"/>
            </a:endParaRPr>
          </a:p>
          <a:p>
            <a:endParaRPr lang="en-US" sz="6300" dirty="0">
              <a:solidFill>
                <a:srgbClr val="262626"/>
              </a:solidFill>
              <a:latin typeface="Arial"/>
              <a:cs typeface="Arial"/>
            </a:endParaRPr>
          </a:p>
          <a:p>
            <a:endParaRPr lang="en-US" sz="6300" dirty="0">
              <a:solidFill>
                <a:srgbClr val="262626"/>
              </a:solidFill>
              <a:latin typeface="Arial"/>
              <a:cs typeface="Arial"/>
            </a:endParaRPr>
          </a:p>
        </p:txBody>
      </p:sp>
      <p:sp>
        <p:nvSpPr>
          <p:cNvPr id="12" name="TextBox 11"/>
          <p:cNvSpPr txBox="1"/>
          <p:nvPr/>
        </p:nvSpPr>
        <p:spPr>
          <a:xfrm>
            <a:off x="521374" y="556774"/>
            <a:ext cx="14528131" cy="2230059"/>
          </a:xfrm>
          <a:prstGeom prst="rect">
            <a:avLst/>
          </a:prstGeom>
          <a:noFill/>
        </p:spPr>
        <p:txBody>
          <a:bodyPr wrap="square" lIns="287982" tIns="143991" rIns="287982" bIns="143991" rtlCol="0">
            <a:spAutoFit/>
          </a:bodyPr>
          <a:lstStyle/>
          <a:p>
            <a:r>
              <a:rPr lang="en-US" sz="12600" b="1" dirty="0">
                <a:solidFill>
                  <a:srgbClr val="262626"/>
                </a:solidFill>
                <a:latin typeface="Arial"/>
                <a:cs typeface="Arial"/>
              </a:rPr>
              <a:t>Did you know?</a:t>
            </a:r>
          </a:p>
        </p:txBody>
      </p:sp>
      <p:pic>
        <p:nvPicPr>
          <p:cNvPr id="5" name="Picture 4">
            <a:extLst>
              <a:ext uri="{FF2B5EF4-FFF2-40B4-BE49-F238E27FC236}">
                <a16:creationId xmlns:a16="http://schemas.microsoft.com/office/drawing/2014/main" id="{F9A1529D-9723-49A2-8315-C32D0B8110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5427" y="10907872"/>
            <a:ext cx="7161373" cy="3914884"/>
          </a:xfrm>
          <a:prstGeom prst="rect">
            <a:avLst/>
          </a:prstGeom>
        </p:spPr>
      </p:pic>
    </p:spTree>
    <p:custDataLst>
      <p:tags r:id="rId1"/>
    </p:custDataLst>
    <p:extLst>
      <p:ext uri="{BB962C8B-B14F-4D97-AF65-F5344CB8AC3E}">
        <p14:creationId xmlns:p14="http://schemas.microsoft.com/office/powerpoint/2010/main" val="28909166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TSIFlags.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863600"/>
            <a:ext cx="29143471" cy="21859745"/>
          </a:xfrm>
          <a:prstGeom prst="rect">
            <a:avLst/>
          </a:prstGeom>
        </p:spPr>
      </p:pic>
      <p:sp>
        <p:nvSpPr>
          <p:cNvPr id="11" name="Rectangle 10"/>
          <p:cNvSpPr/>
          <p:nvPr/>
        </p:nvSpPr>
        <p:spPr>
          <a:xfrm>
            <a:off x="-1136978" y="0"/>
            <a:ext cx="15157784" cy="16203613"/>
          </a:xfrm>
          <a:prstGeom prst="rect">
            <a:avLst/>
          </a:prstGeom>
          <a:solidFill>
            <a:schemeClr val="dk1">
              <a:alpha val="4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215986" y="2040064"/>
            <a:ext cx="12322220" cy="10447421"/>
          </a:xfrm>
          <a:prstGeom prst="rect">
            <a:avLst/>
          </a:prstGeom>
          <a:noFill/>
        </p:spPr>
        <p:txBody>
          <a:bodyPr wrap="square" lIns="287982" tIns="143991" rIns="287982" bIns="143991" rtlCol="0">
            <a:spAutoFit/>
          </a:bodyPr>
          <a:lstStyle/>
          <a:p>
            <a:pPr>
              <a:spcBef>
                <a:spcPct val="0"/>
              </a:spcBef>
              <a:buNone/>
            </a:pPr>
            <a:r>
              <a:rPr lang="en-AU" sz="6000" b="1" dirty="0">
                <a:solidFill>
                  <a:schemeClr val="bg1"/>
                </a:solidFill>
                <a:latin typeface="Arial" panose="020B0604020202020204" pitchFamily="34" charset="0"/>
                <a:ea typeface="MS PGothic"/>
                <a:cs typeface="Arial" panose="020B0604020202020204" pitchFamily="34" charset="0"/>
              </a:rPr>
              <a:t>We respectfully acknowledge the Traditional Owners and Custodians of the land on which our service and events take place. </a:t>
            </a:r>
          </a:p>
          <a:p>
            <a:pPr>
              <a:spcBef>
                <a:spcPct val="0"/>
              </a:spcBef>
              <a:buNone/>
            </a:pPr>
            <a:endParaRPr lang="en-US" sz="6000" b="1" dirty="0">
              <a:solidFill>
                <a:schemeClr val="bg1"/>
              </a:solidFill>
              <a:latin typeface="Arial" panose="020B0604020202020204" pitchFamily="34" charset="0"/>
              <a:ea typeface="MS PGothic"/>
              <a:cs typeface="Arial" panose="020B0604020202020204" pitchFamily="34" charset="0"/>
            </a:endParaRPr>
          </a:p>
          <a:p>
            <a:pPr>
              <a:spcBef>
                <a:spcPct val="0"/>
              </a:spcBef>
              <a:buNone/>
            </a:pPr>
            <a:r>
              <a:rPr lang="en-AU" sz="6000" b="1" dirty="0">
                <a:solidFill>
                  <a:schemeClr val="bg1"/>
                </a:solidFill>
                <a:latin typeface="Arial" panose="020B0604020202020204" pitchFamily="34" charset="0"/>
                <a:ea typeface="MS PGothic"/>
                <a:cs typeface="Arial" panose="020B0604020202020204" pitchFamily="34" charset="0"/>
              </a:rPr>
              <a:t>We pay our respects to Elders past, present and future and acknowledge all Aboriginal and or Torres Strait Islander people across the State. </a:t>
            </a:r>
            <a:endParaRPr lang="en-US" sz="6000" b="1" dirty="0">
              <a:solidFill>
                <a:schemeClr val="bg1"/>
              </a:solidFill>
              <a:latin typeface="Arial" panose="020B0604020202020204" pitchFamily="34" charset="0"/>
              <a:ea typeface="MS PGothic"/>
              <a:cs typeface="Arial" panose="020B0604020202020204" pitchFamily="34" charset="0"/>
            </a:endParaRPr>
          </a:p>
        </p:txBody>
      </p:sp>
    </p:spTree>
    <p:custDataLst>
      <p:tags r:id="rId1"/>
    </p:custDataLst>
    <p:extLst>
      <p:ext uri="{BB962C8B-B14F-4D97-AF65-F5344CB8AC3E}">
        <p14:creationId xmlns:p14="http://schemas.microsoft.com/office/powerpoint/2010/main" val="38764746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up3.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318" y="-722550"/>
            <a:ext cx="29420817" cy="18432623"/>
          </a:xfrm>
          <a:prstGeom prst="rect">
            <a:avLst/>
          </a:prstGeom>
        </p:spPr>
      </p:pic>
      <p:sp>
        <p:nvSpPr>
          <p:cNvPr id="10" name="Rectangle 9"/>
          <p:cNvSpPr/>
          <p:nvPr/>
        </p:nvSpPr>
        <p:spPr>
          <a:xfrm>
            <a:off x="-943536" y="-722550"/>
            <a:ext cx="30690671" cy="22607994"/>
          </a:xfrm>
          <a:prstGeom prst="rect">
            <a:avLst/>
          </a:prstGeom>
          <a:solidFill>
            <a:schemeClr val="dk1">
              <a:alpha val="48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5" y="885309"/>
            <a:ext cx="28399206" cy="2230059"/>
          </a:xfrm>
          <a:prstGeom prst="rect">
            <a:avLst/>
          </a:prstGeom>
          <a:noFill/>
        </p:spPr>
        <p:txBody>
          <a:bodyPr wrap="square" lIns="287982" tIns="143991" rIns="287982" bIns="143991" rtlCol="0">
            <a:spAutoFit/>
          </a:bodyPr>
          <a:lstStyle/>
          <a:p>
            <a:pPr algn="ctr"/>
            <a:r>
              <a:rPr lang="en-US" sz="12600" b="1" dirty="0">
                <a:solidFill>
                  <a:srgbClr val="FFFFFF"/>
                </a:solidFill>
                <a:latin typeface="Arial"/>
                <a:cs typeface="Arial"/>
              </a:rPr>
              <a:t>Some tips on keeping well.</a:t>
            </a:r>
          </a:p>
        </p:txBody>
      </p:sp>
      <p:grpSp>
        <p:nvGrpSpPr>
          <p:cNvPr id="26" name="Group 25"/>
          <p:cNvGrpSpPr/>
          <p:nvPr/>
        </p:nvGrpSpPr>
        <p:grpSpPr>
          <a:xfrm>
            <a:off x="3848609" y="3309286"/>
            <a:ext cx="23354109" cy="11568536"/>
            <a:chOff x="831512" y="1244705"/>
            <a:chExt cx="7414003" cy="3672191"/>
          </a:xfrm>
        </p:grpSpPr>
        <p:grpSp>
          <p:nvGrpSpPr>
            <p:cNvPr id="3" name="Group 2"/>
            <p:cNvGrpSpPr/>
            <p:nvPr/>
          </p:nvGrpSpPr>
          <p:grpSpPr>
            <a:xfrm>
              <a:off x="2965446" y="1244705"/>
              <a:ext cx="2499894" cy="1845775"/>
              <a:chOff x="3374156" y="1231978"/>
              <a:chExt cx="2499894" cy="1845775"/>
            </a:xfrm>
          </p:grpSpPr>
          <p:pic>
            <p:nvPicPr>
              <p:cNvPr id="17" name="Picture 16" descr="Positiv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33907" y="1231978"/>
                <a:ext cx="1488951" cy="1476170"/>
              </a:xfrm>
              <a:prstGeom prst="rect">
                <a:avLst/>
              </a:prstGeom>
            </p:spPr>
          </p:pic>
          <p:sp>
            <p:nvSpPr>
              <p:cNvPr id="18" name="TextBox 17"/>
              <p:cNvSpPr txBox="1"/>
              <p:nvPr/>
            </p:nvSpPr>
            <p:spPr>
              <a:xfrm>
                <a:off x="3374156" y="2800944"/>
                <a:ext cx="2499894" cy="276809"/>
              </a:xfrm>
              <a:prstGeom prst="rect">
                <a:avLst/>
              </a:prstGeom>
              <a:noFill/>
            </p:spPr>
            <p:txBody>
              <a:bodyPr wrap="square" rtlCol="0">
                <a:spAutoFit/>
              </a:bodyPr>
              <a:lstStyle/>
              <a:p>
                <a:pPr algn="ctr"/>
                <a:r>
                  <a:rPr lang="en-GB" sz="7600" baseline="30000" dirty="0">
                    <a:solidFill>
                      <a:srgbClr val="FFFFFF"/>
                    </a:solidFill>
                    <a:latin typeface="Arial"/>
                    <a:cs typeface="Arial"/>
                  </a:rPr>
                  <a:t>Focus on the positives.</a:t>
                </a:r>
                <a:endParaRPr lang="en-US" sz="7600" baseline="30000" dirty="0">
                  <a:solidFill>
                    <a:srgbClr val="FFFFFF"/>
                  </a:solidFill>
                  <a:latin typeface="Arial"/>
                  <a:cs typeface="Arial"/>
                </a:endParaRPr>
              </a:p>
            </p:txBody>
          </p:sp>
        </p:grpSp>
        <p:grpSp>
          <p:nvGrpSpPr>
            <p:cNvPr id="4" name="Group 3"/>
            <p:cNvGrpSpPr/>
            <p:nvPr/>
          </p:nvGrpSpPr>
          <p:grpSpPr>
            <a:xfrm>
              <a:off x="5540135" y="1244705"/>
              <a:ext cx="1830472" cy="1848209"/>
              <a:chOff x="6477262" y="1231978"/>
              <a:chExt cx="1830472" cy="1848209"/>
            </a:xfrm>
          </p:grpSpPr>
          <p:pic>
            <p:nvPicPr>
              <p:cNvPr id="15" name="Picture 14" descr="Balance.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98381" y="1231978"/>
                <a:ext cx="1488951" cy="1476170"/>
              </a:xfrm>
              <a:prstGeom prst="rect">
                <a:avLst/>
              </a:prstGeom>
            </p:spPr>
          </p:pic>
          <p:sp>
            <p:nvSpPr>
              <p:cNvPr id="19" name="TextBox 18"/>
              <p:cNvSpPr txBox="1"/>
              <p:nvPr/>
            </p:nvSpPr>
            <p:spPr>
              <a:xfrm>
                <a:off x="6477262" y="2803378"/>
                <a:ext cx="1830472" cy="276809"/>
              </a:xfrm>
              <a:prstGeom prst="rect">
                <a:avLst/>
              </a:prstGeom>
              <a:noFill/>
            </p:spPr>
            <p:txBody>
              <a:bodyPr wrap="square" rtlCol="0">
                <a:spAutoFit/>
              </a:bodyPr>
              <a:lstStyle/>
              <a:p>
                <a:pPr algn="ctr"/>
                <a:r>
                  <a:rPr lang="en-US" sz="7600" baseline="30000" dirty="0">
                    <a:solidFill>
                      <a:schemeClr val="bg1"/>
                    </a:solidFill>
                    <a:latin typeface="Arial"/>
                    <a:cs typeface="Arial"/>
                  </a:rPr>
                  <a:t>Balance.</a:t>
                </a:r>
              </a:p>
            </p:txBody>
          </p:sp>
        </p:grpSp>
        <p:grpSp>
          <p:nvGrpSpPr>
            <p:cNvPr id="12" name="Group 11"/>
            <p:cNvGrpSpPr/>
            <p:nvPr/>
          </p:nvGrpSpPr>
          <p:grpSpPr>
            <a:xfrm>
              <a:off x="831512" y="3065518"/>
              <a:ext cx="2205788" cy="1805237"/>
              <a:chOff x="553322" y="3352855"/>
              <a:chExt cx="2205788" cy="1805237"/>
            </a:xfrm>
          </p:grpSpPr>
          <p:pic>
            <p:nvPicPr>
              <p:cNvPr id="21" name="Picture 20" descr="Connected.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31693" y="3352855"/>
                <a:ext cx="1488951" cy="1476170"/>
              </a:xfrm>
              <a:prstGeom prst="rect">
                <a:avLst/>
              </a:prstGeom>
            </p:spPr>
          </p:pic>
          <p:sp>
            <p:nvSpPr>
              <p:cNvPr id="22" name="TextBox 21"/>
              <p:cNvSpPr txBox="1"/>
              <p:nvPr/>
            </p:nvSpPr>
            <p:spPr>
              <a:xfrm>
                <a:off x="553322" y="4881283"/>
                <a:ext cx="2205788" cy="276809"/>
              </a:xfrm>
              <a:prstGeom prst="rect">
                <a:avLst/>
              </a:prstGeom>
              <a:noFill/>
            </p:spPr>
            <p:txBody>
              <a:bodyPr wrap="square" rtlCol="0">
                <a:spAutoFit/>
              </a:bodyPr>
              <a:lstStyle/>
              <a:p>
                <a:pPr algn="ctr"/>
                <a:r>
                  <a:rPr lang="en-US" sz="7600" baseline="30000" dirty="0">
                    <a:solidFill>
                      <a:schemeClr val="bg1"/>
                    </a:solidFill>
                    <a:latin typeface="Arial"/>
                    <a:cs typeface="Arial"/>
                  </a:rPr>
                  <a:t>Stay connected.</a:t>
                </a:r>
              </a:p>
            </p:txBody>
          </p:sp>
        </p:grpSp>
        <p:grpSp>
          <p:nvGrpSpPr>
            <p:cNvPr id="16" name="Group 15"/>
            <p:cNvGrpSpPr/>
            <p:nvPr/>
          </p:nvGrpSpPr>
          <p:grpSpPr>
            <a:xfrm>
              <a:off x="3037300" y="3077432"/>
              <a:ext cx="2205788" cy="1835399"/>
              <a:chOff x="3475489" y="3352855"/>
              <a:chExt cx="2205788" cy="1835399"/>
            </a:xfrm>
          </p:grpSpPr>
          <p:pic>
            <p:nvPicPr>
              <p:cNvPr id="24" name="Picture 23" descr="Eat2.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840257" y="3352855"/>
                <a:ext cx="1488951" cy="1476170"/>
              </a:xfrm>
              <a:prstGeom prst="rect">
                <a:avLst/>
              </a:prstGeom>
            </p:spPr>
          </p:pic>
          <p:sp>
            <p:nvSpPr>
              <p:cNvPr id="25" name="TextBox 24"/>
              <p:cNvSpPr txBox="1"/>
              <p:nvPr/>
            </p:nvSpPr>
            <p:spPr>
              <a:xfrm>
                <a:off x="3475489" y="4911445"/>
                <a:ext cx="2205788" cy="276809"/>
              </a:xfrm>
              <a:prstGeom prst="rect">
                <a:avLst/>
              </a:prstGeom>
              <a:noFill/>
            </p:spPr>
            <p:txBody>
              <a:bodyPr wrap="square" rtlCol="0">
                <a:spAutoFit/>
              </a:bodyPr>
              <a:lstStyle/>
              <a:p>
                <a:pPr algn="ctr"/>
                <a:r>
                  <a:rPr lang="en-US" sz="7600" baseline="30000" dirty="0">
                    <a:solidFill>
                      <a:schemeClr val="bg1"/>
                    </a:solidFill>
                    <a:latin typeface="Arial"/>
                    <a:cs typeface="Arial"/>
                  </a:rPr>
                  <a:t>Eat healthy.</a:t>
                </a:r>
              </a:p>
            </p:txBody>
          </p:sp>
        </p:grpSp>
        <p:grpSp>
          <p:nvGrpSpPr>
            <p:cNvPr id="20" name="Group 19"/>
            <p:cNvGrpSpPr/>
            <p:nvPr/>
          </p:nvGrpSpPr>
          <p:grpSpPr>
            <a:xfrm>
              <a:off x="4681495" y="3090159"/>
              <a:ext cx="3564020" cy="1826737"/>
              <a:chOff x="5610021" y="3352855"/>
              <a:chExt cx="3564020" cy="1826737"/>
            </a:xfrm>
          </p:grpSpPr>
          <p:pic>
            <p:nvPicPr>
              <p:cNvPr id="27" name="Picture 26" descr="Sleep.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598381" y="3352855"/>
                <a:ext cx="1488951" cy="1476170"/>
              </a:xfrm>
              <a:prstGeom prst="rect">
                <a:avLst/>
              </a:prstGeom>
            </p:spPr>
          </p:pic>
          <p:sp>
            <p:nvSpPr>
              <p:cNvPr id="28" name="TextBox 27"/>
              <p:cNvSpPr txBox="1"/>
              <p:nvPr/>
            </p:nvSpPr>
            <p:spPr>
              <a:xfrm>
                <a:off x="5610021" y="4902783"/>
                <a:ext cx="3564020" cy="276809"/>
              </a:xfrm>
              <a:prstGeom prst="rect">
                <a:avLst/>
              </a:prstGeom>
              <a:noFill/>
            </p:spPr>
            <p:txBody>
              <a:bodyPr wrap="square" rtlCol="0">
                <a:spAutoFit/>
              </a:bodyPr>
              <a:lstStyle/>
              <a:p>
                <a:pPr algn="ctr"/>
                <a:r>
                  <a:rPr lang="en-US" sz="7600" baseline="30000" dirty="0">
                    <a:solidFill>
                      <a:schemeClr val="bg1"/>
                    </a:solidFill>
                    <a:latin typeface="Arial"/>
                    <a:cs typeface="Arial"/>
                  </a:rPr>
                  <a:t>Work on getting good sleep.</a:t>
                </a:r>
              </a:p>
            </p:txBody>
          </p:sp>
        </p:grpSp>
        <p:grpSp>
          <p:nvGrpSpPr>
            <p:cNvPr id="2" name="Group 1"/>
            <p:cNvGrpSpPr/>
            <p:nvPr/>
          </p:nvGrpSpPr>
          <p:grpSpPr>
            <a:xfrm>
              <a:off x="1221779" y="1244705"/>
              <a:ext cx="1488951" cy="1725332"/>
              <a:chOff x="931693" y="1244705"/>
              <a:chExt cx="1488951" cy="1725332"/>
            </a:xfrm>
          </p:grpSpPr>
          <p:pic>
            <p:nvPicPr>
              <p:cNvPr id="14" name="Picture 13" descr="Exc2.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31693" y="1244705"/>
                <a:ext cx="1488951" cy="1476170"/>
              </a:xfrm>
              <a:prstGeom prst="rect">
                <a:avLst/>
              </a:prstGeom>
            </p:spPr>
          </p:pic>
          <p:sp>
            <p:nvSpPr>
              <p:cNvPr id="23" name="TextBox 22"/>
              <p:cNvSpPr txBox="1"/>
              <p:nvPr/>
            </p:nvSpPr>
            <p:spPr>
              <a:xfrm>
                <a:off x="931693" y="2693228"/>
                <a:ext cx="1488951" cy="276809"/>
              </a:xfrm>
              <a:prstGeom prst="rect">
                <a:avLst/>
              </a:prstGeom>
              <a:noFill/>
            </p:spPr>
            <p:txBody>
              <a:bodyPr wrap="square" rtlCol="0">
                <a:spAutoFit/>
              </a:bodyPr>
              <a:lstStyle/>
              <a:p>
                <a:pPr algn="ctr"/>
                <a:r>
                  <a:rPr lang="en-GB" sz="7600" baseline="30000" dirty="0">
                    <a:solidFill>
                      <a:srgbClr val="FFFFFF"/>
                    </a:solidFill>
                    <a:latin typeface="Arial"/>
                    <a:cs typeface="Arial"/>
                  </a:rPr>
                  <a:t>Exercise.</a:t>
                </a:r>
                <a:endParaRPr lang="en-US" sz="8800" dirty="0">
                  <a:solidFill>
                    <a:srgbClr val="FFFFFF"/>
                  </a:solidFill>
                  <a:latin typeface="Arial"/>
                  <a:cs typeface="Arial"/>
                </a:endParaRPr>
              </a:p>
            </p:txBody>
          </p:sp>
        </p:grpSp>
      </p:grpSp>
    </p:spTree>
    <p:custDataLst>
      <p:tags r:id="rId1"/>
    </p:custDataLst>
    <p:extLst>
      <p:ext uri="{BB962C8B-B14F-4D97-AF65-F5344CB8AC3E}">
        <p14:creationId xmlns:p14="http://schemas.microsoft.com/office/powerpoint/2010/main" val="1085369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ightBubble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2193838"/>
            <a:ext cx="29863549" cy="19876712"/>
          </a:xfrm>
          <a:prstGeom prst="rect">
            <a:avLst/>
          </a:prstGeom>
        </p:spPr>
      </p:pic>
      <p:sp>
        <p:nvSpPr>
          <p:cNvPr id="11" name="Rectangle 10"/>
          <p:cNvSpPr/>
          <p:nvPr/>
        </p:nvSpPr>
        <p:spPr>
          <a:xfrm>
            <a:off x="0" y="-2306458"/>
            <a:ext cx="31597600" cy="24684204"/>
          </a:xfrm>
          <a:prstGeom prst="rect">
            <a:avLst/>
          </a:prstGeom>
          <a:solidFill>
            <a:schemeClr val="dk1">
              <a:alpha val="61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3591197" y="6039720"/>
            <a:ext cx="11172448" cy="3409596"/>
          </a:xfrm>
          <a:prstGeom prst="rect">
            <a:avLst/>
          </a:prstGeom>
          <a:noFill/>
        </p:spPr>
        <p:txBody>
          <a:bodyPr wrap="square" lIns="287982" tIns="143991" rIns="287982" bIns="143991" rtlCol="0">
            <a:spAutoFit/>
          </a:bodyPr>
          <a:lstStyle/>
          <a:p>
            <a:pPr>
              <a:spcBef>
                <a:spcPts val="3600"/>
              </a:spcBef>
            </a:pPr>
            <a:r>
              <a:rPr lang="en-US" sz="7600" baseline="30000" dirty="0">
                <a:solidFill>
                  <a:schemeClr val="bg1"/>
                </a:solidFill>
                <a:latin typeface="Arial"/>
                <a:cs typeface="Arial"/>
              </a:rPr>
              <a:t>If you’re considering using drugs that are illegal, remember that you may not always know exactly what you are getting or how strong it is.</a:t>
            </a:r>
          </a:p>
        </p:txBody>
      </p:sp>
      <p:pic>
        <p:nvPicPr>
          <p:cNvPr id="3" name="Picture 2" descr="Caution.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34502" y="4149358"/>
            <a:ext cx="8461248" cy="7495032"/>
          </a:xfrm>
          <a:prstGeom prst="rect">
            <a:avLst/>
          </a:prstGeom>
        </p:spPr>
      </p:pic>
    </p:spTree>
    <p:custDataLst>
      <p:tags r:id="rId1"/>
    </p:custDataLst>
    <p:extLst>
      <p:ext uri="{BB962C8B-B14F-4D97-AF65-F5344CB8AC3E}">
        <p14:creationId xmlns:p14="http://schemas.microsoft.com/office/powerpoint/2010/main" val="1991552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la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300" y="-5906037"/>
            <a:ext cx="29591793" cy="22196020"/>
          </a:xfrm>
          <a:prstGeom prst="rect">
            <a:avLst/>
          </a:prstGeom>
        </p:spPr>
      </p:pic>
      <p:sp>
        <p:nvSpPr>
          <p:cNvPr id="11" name="Rectangle 10"/>
          <p:cNvSpPr/>
          <p:nvPr/>
        </p:nvSpPr>
        <p:spPr>
          <a:xfrm>
            <a:off x="-1136975" y="-2349385"/>
            <a:ext cx="11518653" cy="24754381"/>
          </a:xfrm>
          <a:prstGeom prst="rect">
            <a:avLst/>
          </a:prstGeom>
          <a:solidFill>
            <a:schemeClr val="dk1">
              <a:alpha val="46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3" name="TextBox 12"/>
          <p:cNvSpPr txBox="1"/>
          <p:nvPr/>
        </p:nvSpPr>
        <p:spPr>
          <a:xfrm>
            <a:off x="747856" y="7532730"/>
            <a:ext cx="7732699" cy="2506785"/>
          </a:xfrm>
          <a:prstGeom prst="rect">
            <a:avLst/>
          </a:prstGeom>
          <a:noFill/>
        </p:spPr>
        <p:txBody>
          <a:bodyPr wrap="square" lIns="287982" tIns="143991" rIns="287982" bIns="143991" rtlCol="0">
            <a:spAutoFit/>
          </a:bodyPr>
          <a:lstStyle/>
          <a:p>
            <a:r>
              <a:rPr lang="en-GB" sz="7200" baseline="30000" dirty="0">
                <a:solidFill>
                  <a:srgbClr val="FFFFFF"/>
                </a:solidFill>
                <a:latin typeface="Arial"/>
                <a:cs typeface="Arial"/>
              </a:rPr>
              <a:t>This is a safe and inclusive space for you to be who you are.</a:t>
            </a:r>
          </a:p>
        </p:txBody>
      </p:sp>
      <p:sp>
        <p:nvSpPr>
          <p:cNvPr id="14" name="TextBox 13"/>
          <p:cNvSpPr txBox="1"/>
          <p:nvPr/>
        </p:nvSpPr>
        <p:spPr>
          <a:xfrm>
            <a:off x="747856" y="4834591"/>
            <a:ext cx="11205932" cy="2229787"/>
          </a:xfrm>
          <a:prstGeom prst="rect">
            <a:avLst/>
          </a:prstGeom>
          <a:noFill/>
        </p:spPr>
        <p:txBody>
          <a:bodyPr wrap="square" lIns="287982" tIns="143991" rIns="287982" bIns="143991" rtlCol="0">
            <a:spAutoFit/>
          </a:bodyPr>
          <a:lstStyle/>
          <a:p>
            <a:r>
              <a:rPr lang="en-GB" sz="12600" b="1" dirty="0">
                <a:solidFill>
                  <a:srgbClr val="FFFFFF"/>
                </a:solidFill>
                <a:latin typeface="Arial"/>
                <a:cs typeface="Arial"/>
              </a:rPr>
              <a:t>Welcome.</a:t>
            </a:r>
          </a:p>
        </p:txBody>
      </p:sp>
    </p:spTree>
    <p:extLst>
      <p:ext uri="{BB962C8B-B14F-4D97-AF65-F5344CB8AC3E}">
        <p14:creationId xmlns:p14="http://schemas.microsoft.com/office/powerpoint/2010/main" val="15309413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50097" y="-432962"/>
            <a:ext cx="21365661" cy="22692867"/>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257274" y="4753951"/>
            <a:ext cx="14973325" cy="9324036"/>
          </a:xfrm>
          <a:prstGeom prst="rect">
            <a:avLst/>
          </a:prstGeom>
          <a:noFill/>
        </p:spPr>
        <p:txBody>
          <a:bodyPr wrap="square" lIns="287982" tIns="143991" rIns="287982" bIns="143991" rtlCol="0">
            <a:spAutoFit/>
          </a:bodyPr>
          <a:lstStyle/>
          <a:p>
            <a:pPr>
              <a:spcBef>
                <a:spcPts val="1200"/>
              </a:spcBef>
            </a:pPr>
            <a:r>
              <a:rPr lang="en-US" sz="6300" dirty="0">
                <a:solidFill>
                  <a:srgbClr val="FFFFFF"/>
                </a:solidFill>
                <a:latin typeface="Arial"/>
                <a:cs typeface="Arial"/>
              </a:rPr>
              <a:t>You may be eligible for a </a:t>
            </a:r>
            <a:r>
              <a:rPr lang="en-US" sz="6300" b="1" i="1" dirty="0">
                <a:solidFill>
                  <a:srgbClr val="FFFFFF"/>
                </a:solidFill>
                <a:latin typeface="Arial"/>
                <a:cs typeface="Arial"/>
              </a:rPr>
              <a:t>Work and Development Order</a:t>
            </a:r>
            <a:r>
              <a:rPr lang="en-US" sz="6300" dirty="0">
                <a:solidFill>
                  <a:srgbClr val="FFFFFF"/>
                </a:solidFill>
                <a:latin typeface="Arial"/>
                <a:cs typeface="Arial"/>
              </a:rPr>
              <a:t> and attending your appointment with the Alcohol and Drug Service could reduce your SPER debt.</a:t>
            </a:r>
          </a:p>
          <a:p>
            <a:pPr>
              <a:spcBef>
                <a:spcPts val="1200"/>
              </a:spcBef>
            </a:pPr>
            <a:endParaRPr lang="en-US" sz="6300" dirty="0">
              <a:solidFill>
                <a:srgbClr val="FFFFFF"/>
              </a:solidFill>
              <a:latin typeface="Arial"/>
              <a:cs typeface="Arial"/>
            </a:endParaRPr>
          </a:p>
          <a:p>
            <a:pPr>
              <a:spcBef>
                <a:spcPts val="1200"/>
              </a:spcBef>
            </a:pPr>
            <a:r>
              <a:rPr lang="en-US" sz="6300" dirty="0">
                <a:solidFill>
                  <a:srgbClr val="FFFFFF"/>
                </a:solidFill>
                <a:latin typeface="Arial"/>
                <a:cs typeface="Arial"/>
              </a:rPr>
              <a:t>Ask your case manager for more information and to see if you are eligible.</a:t>
            </a:r>
          </a:p>
          <a:p>
            <a:endParaRPr lang="en-US" sz="6300" dirty="0">
              <a:solidFill>
                <a:srgbClr val="FFFFFF"/>
              </a:solidFill>
              <a:latin typeface="Arial"/>
              <a:cs typeface="Arial"/>
            </a:endParaRPr>
          </a:p>
          <a:p>
            <a:endParaRPr lang="en-US" sz="6300" dirty="0">
              <a:solidFill>
                <a:srgbClr val="FFFFFF"/>
              </a:solidFill>
              <a:latin typeface="Arial"/>
              <a:cs typeface="Arial"/>
            </a:endParaRPr>
          </a:p>
        </p:txBody>
      </p:sp>
      <p:sp>
        <p:nvSpPr>
          <p:cNvPr id="13" name="TextBox 12"/>
          <p:cNvSpPr txBox="1"/>
          <p:nvPr/>
        </p:nvSpPr>
        <p:spPr>
          <a:xfrm>
            <a:off x="1059873" y="1788076"/>
            <a:ext cx="18662072" cy="1983565"/>
          </a:xfrm>
          <a:prstGeom prst="rect">
            <a:avLst/>
          </a:prstGeom>
          <a:noFill/>
        </p:spPr>
        <p:txBody>
          <a:bodyPr wrap="square" lIns="287982" tIns="143991" rIns="287982" bIns="143991" rtlCol="0">
            <a:spAutoFit/>
          </a:bodyPr>
          <a:lstStyle/>
          <a:p>
            <a:r>
              <a:rPr lang="en-US" sz="11000" b="1" dirty="0">
                <a:solidFill>
                  <a:srgbClr val="FFFFFF"/>
                </a:solidFill>
                <a:latin typeface="Arial"/>
                <a:cs typeface="Arial"/>
              </a:rPr>
              <a:t>Do you have a SPER debt?</a:t>
            </a:r>
          </a:p>
        </p:txBody>
      </p:sp>
      <p:pic>
        <p:nvPicPr>
          <p:cNvPr id="2" name="Picture 1">
            <a:extLst>
              <a:ext uri="{FF2B5EF4-FFF2-40B4-BE49-F238E27FC236}">
                <a16:creationId xmlns:a16="http://schemas.microsoft.com/office/drawing/2014/main" id="{36A0111B-62E7-457D-A76B-7C27D4958A2B}"/>
              </a:ext>
            </a:extLst>
          </p:cNvPr>
          <p:cNvPicPr>
            <a:picLocks noChangeAspect="1"/>
          </p:cNvPicPr>
          <p:nvPr/>
        </p:nvPicPr>
        <p:blipFill>
          <a:blip r:embed="rId3"/>
          <a:stretch>
            <a:fillRect/>
          </a:stretch>
        </p:blipFill>
        <p:spPr>
          <a:xfrm>
            <a:off x="21159341" y="12952966"/>
            <a:ext cx="7129538" cy="2447808"/>
          </a:xfrm>
          <a:prstGeom prst="rect">
            <a:avLst/>
          </a:prstGeom>
        </p:spPr>
      </p:pic>
    </p:spTree>
    <p:custDataLst>
      <p:tags r:id="rId1"/>
    </p:custDataLst>
    <p:extLst>
      <p:ext uri="{BB962C8B-B14F-4D97-AF65-F5344CB8AC3E}">
        <p14:creationId xmlns:p14="http://schemas.microsoft.com/office/powerpoint/2010/main" val="1279703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2274690"/>
            <a:ext cx="29061311" cy="18773607"/>
          </a:xfrm>
          <a:prstGeom prst="rect">
            <a:avLst/>
          </a:prstGeom>
        </p:spPr>
      </p:pic>
      <p:sp>
        <p:nvSpPr>
          <p:cNvPr id="11" name="Rectangle 10"/>
          <p:cNvSpPr/>
          <p:nvPr/>
        </p:nvSpPr>
        <p:spPr>
          <a:xfrm>
            <a:off x="12868014" y="-2274690"/>
            <a:ext cx="16193297" cy="18773607"/>
          </a:xfrm>
          <a:prstGeom prst="rect">
            <a:avLst/>
          </a:prstGeom>
          <a:solidFill>
            <a:schemeClr val="dk1">
              <a:alpha val="7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14426314" y="2273470"/>
            <a:ext cx="13391674" cy="4168779"/>
          </a:xfrm>
          <a:prstGeom prst="rect">
            <a:avLst/>
          </a:prstGeom>
          <a:noFill/>
        </p:spPr>
        <p:txBody>
          <a:bodyPr wrap="square" lIns="287982" tIns="143991" rIns="287982" bIns="143991" rtlCol="0">
            <a:spAutoFit/>
          </a:bodyPr>
          <a:lstStyle/>
          <a:p>
            <a:pPr algn="r"/>
            <a:r>
              <a:rPr lang="en-US" sz="12600" b="1" dirty="0">
                <a:solidFill>
                  <a:srgbClr val="FFFFFF"/>
                </a:solidFill>
                <a:latin typeface="Arial"/>
                <a:cs typeface="Arial"/>
              </a:rPr>
              <a:t>We want to hear from you. </a:t>
            </a:r>
          </a:p>
        </p:txBody>
      </p:sp>
      <p:sp>
        <p:nvSpPr>
          <p:cNvPr id="13" name="TextBox 12"/>
          <p:cNvSpPr txBox="1"/>
          <p:nvPr/>
        </p:nvSpPr>
        <p:spPr>
          <a:xfrm>
            <a:off x="13507099" y="6856532"/>
            <a:ext cx="14310889" cy="8169874"/>
          </a:xfrm>
          <a:prstGeom prst="rect">
            <a:avLst/>
          </a:prstGeom>
          <a:noFill/>
        </p:spPr>
        <p:txBody>
          <a:bodyPr wrap="square" lIns="287982" tIns="143991" rIns="287982" bIns="143991" rtlCol="0">
            <a:spAutoFit/>
          </a:bodyPr>
          <a:lstStyle/>
          <a:p>
            <a:pPr algn="r"/>
            <a:r>
              <a:rPr lang="en-GB" sz="7200" baseline="30000" dirty="0">
                <a:solidFill>
                  <a:srgbClr val="FFFFFF"/>
                </a:solidFill>
                <a:latin typeface="Arial"/>
                <a:cs typeface="Arial"/>
              </a:rPr>
              <a:t>We value your feedback. Please let us know when we get it right or if we could do better. </a:t>
            </a:r>
          </a:p>
          <a:p>
            <a:pPr algn="r"/>
            <a:r>
              <a:rPr lang="en-GB" sz="7200" baseline="30000" dirty="0">
                <a:solidFill>
                  <a:srgbClr val="FFFFFF"/>
                </a:solidFill>
                <a:latin typeface="Arial"/>
                <a:cs typeface="Arial"/>
              </a:rPr>
              <a:t>Feedback forms, suggestions boxes and information about making a complaint are available at all &lt;insert locations&gt;. </a:t>
            </a:r>
          </a:p>
          <a:p>
            <a:pPr algn="r"/>
            <a:endParaRPr lang="en-GB" sz="7200" baseline="30000" dirty="0">
              <a:solidFill>
                <a:srgbClr val="FFFFFF"/>
              </a:solidFill>
              <a:latin typeface="Arial"/>
              <a:cs typeface="Arial"/>
            </a:endParaRPr>
          </a:p>
          <a:p>
            <a:pPr algn="r"/>
            <a:r>
              <a:rPr lang="en-GB" sz="7200" baseline="30000" dirty="0">
                <a:solidFill>
                  <a:srgbClr val="FFFFFF"/>
                </a:solidFill>
                <a:latin typeface="Arial"/>
                <a:cs typeface="Arial"/>
              </a:rPr>
              <a:t>You can also email </a:t>
            </a:r>
          </a:p>
          <a:p>
            <a:pPr algn="r">
              <a:lnSpc>
                <a:spcPct val="150000"/>
              </a:lnSpc>
            </a:pPr>
            <a:r>
              <a:rPr lang="en-GB" sz="8800" b="1" baseline="30000" dirty="0">
                <a:solidFill>
                  <a:srgbClr val="FFFFFF"/>
                </a:solidFill>
                <a:latin typeface="Arial"/>
                <a:cs typeface="Arial"/>
              </a:rPr>
              <a:t>&lt;insert email&gt;</a:t>
            </a:r>
          </a:p>
          <a:p>
            <a:pPr algn="r">
              <a:lnSpc>
                <a:spcPct val="150000"/>
              </a:lnSpc>
            </a:pPr>
            <a:r>
              <a:rPr lang="en-GB" sz="7200" baseline="30000" dirty="0">
                <a:solidFill>
                  <a:srgbClr val="FFFFFF"/>
                </a:solidFill>
                <a:latin typeface="Arial"/>
                <a:cs typeface="Arial"/>
              </a:rPr>
              <a:t>or phone </a:t>
            </a:r>
            <a:r>
              <a:rPr lang="en-GB" sz="8800" b="1" baseline="30000" dirty="0">
                <a:solidFill>
                  <a:srgbClr val="FFFFFF"/>
                </a:solidFill>
                <a:latin typeface="Arial"/>
                <a:cs typeface="Arial"/>
              </a:rPr>
              <a:t>&lt;insert phone&gt; </a:t>
            </a:r>
            <a:endParaRPr lang="en-GB" sz="7200" b="1" baseline="30000" dirty="0">
              <a:solidFill>
                <a:srgbClr val="FFFFFF"/>
              </a:solidFill>
              <a:latin typeface="Arial"/>
              <a:cs typeface="Arial"/>
            </a:endParaRPr>
          </a:p>
        </p:txBody>
      </p:sp>
    </p:spTree>
    <p:custDataLst>
      <p:tags r:id="rId1"/>
    </p:custDataLst>
    <p:extLst>
      <p:ext uri="{BB962C8B-B14F-4D97-AF65-F5344CB8AC3E}">
        <p14:creationId xmlns:p14="http://schemas.microsoft.com/office/powerpoint/2010/main" val="1396509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ANWASH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1662" y="-228653"/>
            <a:ext cx="29562054" cy="19708036"/>
          </a:xfrm>
          <a:prstGeom prst="rect">
            <a:avLst/>
          </a:prstGeom>
        </p:spPr>
      </p:pic>
      <p:sp>
        <p:nvSpPr>
          <p:cNvPr id="4" name="Rectangle 3"/>
          <p:cNvSpPr/>
          <p:nvPr/>
        </p:nvSpPr>
        <p:spPr>
          <a:xfrm>
            <a:off x="-2193461" y="-1"/>
            <a:ext cx="32094537" cy="16912555"/>
          </a:xfrm>
          <a:prstGeom prst="rect">
            <a:avLst/>
          </a:prstGeom>
          <a:solidFill>
            <a:schemeClr val="dk1">
              <a:alpha val="82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6" name="TextBox 5"/>
          <p:cNvSpPr txBox="1"/>
          <p:nvPr/>
        </p:nvSpPr>
        <p:spPr>
          <a:xfrm>
            <a:off x="3270925" y="279611"/>
            <a:ext cx="16758809" cy="1398790"/>
          </a:xfrm>
          <a:prstGeom prst="rect">
            <a:avLst/>
          </a:prstGeom>
          <a:noFill/>
        </p:spPr>
        <p:txBody>
          <a:bodyPr wrap="square" lIns="287982" tIns="143991" rIns="287982" bIns="143991" rtlCol="0">
            <a:spAutoFit/>
          </a:bodyPr>
          <a:lstStyle/>
          <a:p>
            <a:r>
              <a:rPr lang="en-US" sz="7200" b="1" dirty="0">
                <a:solidFill>
                  <a:schemeClr val="bg1">
                    <a:lumMod val="95000"/>
                  </a:schemeClr>
                </a:solidFill>
                <a:latin typeface="Arial"/>
                <a:cs typeface="Arial"/>
              </a:rPr>
              <a:t>Clean hands are lifesavers</a:t>
            </a:r>
          </a:p>
        </p:txBody>
      </p:sp>
      <p:pic>
        <p:nvPicPr>
          <p:cNvPr id="8" name="Picture 7" descr="Clean Hands2.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964" y="993504"/>
            <a:ext cx="27783834" cy="15626936"/>
          </a:xfrm>
          <a:prstGeom prst="rect">
            <a:avLst/>
          </a:prstGeom>
        </p:spPr>
      </p:pic>
    </p:spTree>
    <p:custDataLst>
      <p:tags r:id="rId1"/>
    </p:custDataLst>
    <p:extLst>
      <p:ext uri="{BB962C8B-B14F-4D97-AF65-F5344CB8AC3E}">
        <p14:creationId xmlns:p14="http://schemas.microsoft.com/office/powerpoint/2010/main" val="439109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oneDEC7.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914401" y="-4063601"/>
            <a:ext cx="32605205" cy="21765824"/>
          </a:xfrm>
          <a:prstGeom prst="rect">
            <a:avLst/>
          </a:prstGeom>
        </p:spPr>
      </p:pic>
      <p:sp>
        <p:nvSpPr>
          <p:cNvPr id="11" name="Rectangle 10"/>
          <p:cNvSpPr/>
          <p:nvPr/>
        </p:nvSpPr>
        <p:spPr>
          <a:xfrm>
            <a:off x="-750096" y="-2031900"/>
            <a:ext cx="15192006" cy="18530817"/>
          </a:xfrm>
          <a:prstGeom prst="rect">
            <a:avLst/>
          </a:prstGeom>
          <a:solidFill>
            <a:schemeClr val="dk1">
              <a:alpha val="63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2" name="TextBox 11"/>
          <p:cNvSpPr txBox="1"/>
          <p:nvPr/>
        </p:nvSpPr>
        <p:spPr>
          <a:xfrm>
            <a:off x="808203" y="1550990"/>
            <a:ext cx="13391674" cy="3457815"/>
          </a:xfrm>
          <a:prstGeom prst="rect">
            <a:avLst/>
          </a:prstGeom>
          <a:noFill/>
        </p:spPr>
        <p:txBody>
          <a:bodyPr wrap="square" lIns="287982" tIns="143991" rIns="287982" bIns="143991" rtlCol="0">
            <a:spAutoFit/>
          </a:bodyPr>
          <a:lstStyle/>
          <a:p>
            <a:pPr>
              <a:lnSpc>
                <a:spcPct val="80000"/>
              </a:lnSpc>
            </a:pPr>
            <a:r>
              <a:rPr lang="en-US" sz="12600" b="1" dirty="0">
                <a:solidFill>
                  <a:srgbClr val="FFFFFF"/>
                </a:solidFill>
                <a:latin typeface="Arial"/>
                <a:cs typeface="Arial"/>
              </a:rPr>
              <a:t>Gambling Helpline</a:t>
            </a:r>
          </a:p>
        </p:txBody>
      </p:sp>
      <p:sp>
        <p:nvSpPr>
          <p:cNvPr id="13" name="TextBox 12"/>
          <p:cNvSpPr txBox="1"/>
          <p:nvPr/>
        </p:nvSpPr>
        <p:spPr>
          <a:xfrm>
            <a:off x="808203" y="5407997"/>
            <a:ext cx="12617862" cy="5830772"/>
          </a:xfrm>
          <a:prstGeom prst="rect">
            <a:avLst/>
          </a:prstGeom>
          <a:noFill/>
        </p:spPr>
        <p:txBody>
          <a:bodyPr wrap="square" lIns="287982" tIns="143991" rIns="287982" bIns="143991" rtlCol="0">
            <a:spAutoFit/>
          </a:bodyPr>
          <a:lstStyle/>
          <a:p>
            <a:r>
              <a:rPr lang="en-US" sz="7200" dirty="0">
                <a:solidFill>
                  <a:srgbClr val="FFFFFF"/>
                </a:solidFill>
                <a:latin typeface="Arial"/>
                <a:cs typeface="Arial"/>
              </a:rPr>
              <a:t>A free and confidential 24 hour counselling and referral service for people concerned about their own, or someone else's, gambling. </a:t>
            </a:r>
            <a:endParaRPr lang="en-GB" sz="7200" dirty="0">
              <a:solidFill>
                <a:srgbClr val="FFFFFF"/>
              </a:solidFill>
              <a:latin typeface="Arial"/>
              <a:cs typeface="Arial"/>
            </a:endParaRPr>
          </a:p>
        </p:txBody>
      </p:sp>
      <p:sp>
        <p:nvSpPr>
          <p:cNvPr id="4" name="TextBox 3"/>
          <p:cNvSpPr txBox="1"/>
          <p:nvPr/>
        </p:nvSpPr>
        <p:spPr>
          <a:xfrm>
            <a:off x="808203" y="12052165"/>
            <a:ext cx="11212992" cy="2031325"/>
          </a:xfrm>
          <a:prstGeom prst="rect">
            <a:avLst/>
          </a:prstGeom>
          <a:noFill/>
        </p:spPr>
        <p:txBody>
          <a:bodyPr wrap="square" rtlCol="0">
            <a:spAutoFit/>
          </a:bodyPr>
          <a:lstStyle/>
          <a:p>
            <a:r>
              <a:rPr lang="en-US" sz="12600" b="1" dirty="0">
                <a:solidFill>
                  <a:srgbClr val="FFFFFF"/>
                </a:solidFill>
                <a:latin typeface="Arial"/>
                <a:cs typeface="Arial"/>
              </a:rPr>
              <a:t>1800 858 858</a:t>
            </a:r>
            <a:endParaRPr lang="en-US" sz="12600" b="1" dirty="0"/>
          </a:p>
        </p:txBody>
      </p:sp>
    </p:spTree>
    <p:custDataLst>
      <p:tags r:id="rId1"/>
    </p:custDataLst>
    <p:extLst>
      <p:ext uri="{BB962C8B-B14F-4D97-AF65-F5344CB8AC3E}">
        <p14:creationId xmlns:p14="http://schemas.microsoft.com/office/powerpoint/2010/main" val="831830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cov3.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81547" y="8063977"/>
            <a:ext cx="9466265" cy="4767430"/>
          </a:xfrm>
          <a:prstGeom prst="rect">
            <a:avLst/>
          </a:prstGeom>
        </p:spPr>
      </p:pic>
      <p:sp>
        <p:nvSpPr>
          <p:cNvPr id="10" name="Rectangle 9"/>
          <p:cNvSpPr/>
          <p:nvPr/>
        </p:nvSpPr>
        <p:spPr>
          <a:xfrm>
            <a:off x="-158037" y="-254205"/>
            <a:ext cx="11539584" cy="17523867"/>
          </a:xfrm>
          <a:prstGeom prst="rect">
            <a:avLst/>
          </a:prstGeom>
          <a:solidFill>
            <a:schemeClr val="dk1">
              <a:alpha val="54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287982" tIns="143991" rIns="287982" bIns="143991" rtlCol="0" anchor="ctr"/>
          <a:lstStyle/>
          <a:p>
            <a:pPr algn="ctr"/>
            <a:endParaRPr lang="en-US" dirty="0">
              <a:solidFill>
                <a:schemeClr val="tx2">
                  <a:lumMod val="60000"/>
                  <a:lumOff val="40000"/>
                </a:schemeClr>
              </a:solidFill>
            </a:endParaRPr>
          </a:p>
        </p:txBody>
      </p:sp>
      <p:sp>
        <p:nvSpPr>
          <p:cNvPr id="11" name="TextBox 10"/>
          <p:cNvSpPr txBox="1"/>
          <p:nvPr/>
        </p:nvSpPr>
        <p:spPr>
          <a:xfrm>
            <a:off x="1016201" y="7693132"/>
            <a:ext cx="10945954" cy="5138275"/>
          </a:xfrm>
          <a:prstGeom prst="rect">
            <a:avLst/>
          </a:prstGeom>
          <a:noFill/>
        </p:spPr>
        <p:txBody>
          <a:bodyPr wrap="square" lIns="287982" tIns="143991" rIns="287982" bIns="143991" rtlCol="0">
            <a:spAutoFit/>
          </a:bodyPr>
          <a:lstStyle/>
          <a:p>
            <a:pPr marL="857250" indent="-857250">
              <a:buFont typeface="Arial"/>
              <a:buChar char="•"/>
            </a:pPr>
            <a:r>
              <a:rPr lang="en-US" sz="6300" dirty="0">
                <a:solidFill>
                  <a:schemeClr val="bg1"/>
                </a:solidFill>
                <a:latin typeface="Arial"/>
                <a:cs typeface="Arial"/>
              </a:rPr>
              <a:t>Call 000 and ask for AMBULANCE.</a:t>
            </a:r>
          </a:p>
          <a:p>
            <a:pPr marL="857250" indent="-857250">
              <a:buFont typeface="Arial"/>
              <a:buChar char="•"/>
            </a:pPr>
            <a:r>
              <a:rPr lang="en-US" sz="6300" dirty="0">
                <a:solidFill>
                  <a:schemeClr val="bg1"/>
                </a:solidFill>
                <a:latin typeface="Arial"/>
                <a:cs typeface="Arial"/>
              </a:rPr>
              <a:t>If they are unconscious and breathing turn them on their side.</a:t>
            </a:r>
          </a:p>
        </p:txBody>
      </p:sp>
      <p:sp>
        <p:nvSpPr>
          <p:cNvPr id="12" name="TextBox 11"/>
          <p:cNvSpPr txBox="1"/>
          <p:nvPr/>
        </p:nvSpPr>
        <p:spPr>
          <a:xfrm>
            <a:off x="1016201" y="2477928"/>
            <a:ext cx="11391928" cy="4168779"/>
          </a:xfrm>
          <a:prstGeom prst="rect">
            <a:avLst/>
          </a:prstGeom>
          <a:noFill/>
        </p:spPr>
        <p:txBody>
          <a:bodyPr wrap="square" lIns="287982" tIns="143991" rIns="287982" bIns="143991" rtlCol="0">
            <a:spAutoFit/>
          </a:bodyPr>
          <a:lstStyle/>
          <a:p>
            <a:r>
              <a:rPr lang="en-US" sz="12600" b="1" dirty="0">
                <a:solidFill>
                  <a:srgbClr val="FFFFFF"/>
                </a:solidFill>
                <a:latin typeface="Arial"/>
                <a:cs typeface="Arial"/>
              </a:rPr>
              <a:t>If someone collapses.</a:t>
            </a:r>
          </a:p>
        </p:txBody>
      </p:sp>
      <p:pic>
        <p:nvPicPr>
          <p:cNvPr id="2" name="Picture 1" descr="recov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962155" y="1683547"/>
            <a:ext cx="8395413" cy="6009585"/>
          </a:xfrm>
          <a:prstGeom prst="rect">
            <a:avLst/>
          </a:prstGeom>
        </p:spPr>
      </p:pic>
      <p:pic>
        <p:nvPicPr>
          <p:cNvPr id="3" name="Picture 2" descr="recov2.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243793" y="3082098"/>
            <a:ext cx="9035718" cy="4829186"/>
          </a:xfrm>
          <a:prstGeom prst="rect">
            <a:avLst/>
          </a:prstGeom>
        </p:spPr>
      </p:pic>
      <p:pic>
        <p:nvPicPr>
          <p:cNvPr id="5" name="Picture 4" descr="recov4.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740672" y="9413818"/>
            <a:ext cx="9062928" cy="5482433"/>
          </a:xfrm>
          <a:prstGeom prst="rect">
            <a:avLst/>
          </a:prstGeom>
        </p:spPr>
      </p:pic>
    </p:spTree>
    <p:custDataLst>
      <p:tags r:id="rId1"/>
    </p:custDataLst>
    <p:extLst>
      <p:ext uri="{BB962C8B-B14F-4D97-AF65-F5344CB8AC3E}">
        <p14:creationId xmlns:p14="http://schemas.microsoft.com/office/powerpoint/2010/main" val="30988257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3384</TotalTime>
  <Words>1652</Words>
  <Application>Microsoft Macintosh PowerPoint</Application>
  <PresentationFormat>Custom</PresentationFormat>
  <Paragraphs>231</Paragraphs>
  <Slides>55</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55</vt:i4>
      </vt:variant>
    </vt:vector>
  </HeadingPairs>
  <TitlesOfParts>
    <vt:vector size="5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Dovetail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Benjamin Dougherty</dc:creator>
  <cp:keywords/>
  <dc:description/>
  <cp:lastModifiedBy>Benjamin Dougherty</cp:lastModifiedBy>
  <cp:revision>213</cp:revision>
  <dcterms:created xsi:type="dcterms:W3CDTF">2015-11-11T09:22:53Z</dcterms:created>
  <dcterms:modified xsi:type="dcterms:W3CDTF">2022-02-21T04:35:33Z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0C82034D-5E29-422F-B563-0ED92CF13C87</vt:lpwstr>
  </property>
  <property fmtid="{D5CDD505-2E9C-101B-9397-08002B2CF9AE}" pid="3" name="ArticulatePath">
    <vt:lpwstr>SlideMaster_Metro North_10072018_v2.0</vt:lpwstr>
  </property>
</Properties>
</file>