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270" r:id="rId6"/>
    <p:sldId id="285" r:id="rId7"/>
    <p:sldId id="289" r:id="rId8"/>
    <p:sldId id="276" r:id="rId9"/>
    <p:sldId id="277" r:id="rId10"/>
    <p:sldId id="278" r:id="rId11"/>
    <p:sldId id="279" r:id="rId12"/>
    <p:sldId id="280" r:id="rId13"/>
    <p:sldId id="281" r:id="rId14"/>
    <p:sldId id="282" r:id="rId15"/>
    <p:sldId id="283" r:id="rId16"/>
    <p:sldId id="284" r:id="rId17"/>
    <p:sldId id="271" r:id="rId18"/>
    <p:sldId id="272" r:id="rId19"/>
    <p:sldId id="273" r:id="rId20"/>
    <p:sldId id="274" r:id="rId21"/>
    <p:sldId id="275" r:id="rId22"/>
    <p:sldId id="292"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EC7904-45C1-6ED9-DE64-D49B1AA347DD}" name="Benjamin Dougherty" initials="BD" userId="S::Benjamin.Dougherty@health.qld.gov.au::701ee8e9-0a46-489d-8efc-fd882b954c01" providerId="AD"/>
  <p188:author id="{6157011C-337B-12CE-080E-BF3515073A78}" name="Jeff Buckley" initials="JB" userId="S::jeff.buckley@health.qld.gov.au::a218b2fa-41fb-4ecf-8ed8-1691b3b664ef" providerId="AD"/>
  <p188:author id="{C75B1ADB-7518-35BE-A60F-3DF4FF04D207}" name="Tracey Swan" initials="TS" userId="S::Tracey.Swan@health.qld.gov.au::1a98db50-3641-48e8-bc14-472690ee0e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21" autoAdjust="0"/>
    <p:restoredTop sz="94660"/>
  </p:normalViewPr>
  <p:slideViewPr>
    <p:cSldViewPr snapToGrid="0">
      <p:cViewPr varScale="1">
        <p:scale>
          <a:sx n="110" d="100"/>
          <a:sy n="110" d="100"/>
        </p:scale>
        <p:origin x="11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F8E0-B1F7-1A6A-7DA9-DF3EFCDA1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CF50F8B-B2B7-B354-1586-6719DA5151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9528BA3-517D-283C-D321-66DF10BEC84B}"/>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5" name="Footer Placeholder 4">
            <a:extLst>
              <a:ext uri="{FF2B5EF4-FFF2-40B4-BE49-F238E27FC236}">
                <a16:creationId xmlns:a16="http://schemas.microsoft.com/office/drawing/2014/main" id="{DDB1E4B9-091C-E2DC-557A-2E7318A7A3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67B8F7-A9C1-9E01-DDC6-E8E9510B3A6A}"/>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59956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BA64-DC22-6C00-5269-A3ED022C02E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DD585AD-4994-1560-7F8C-21A265AFE4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9AFC04F-B4F5-24D3-0C74-A29748C113D5}"/>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5" name="Footer Placeholder 4">
            <a:extLst>
              <a:ext uri="{FF2B5EF4-FFF2-40B4-BE49-F238E27FC236}">
                <a16:creationId xmlns:a16="http://schemas.microsoft.com/office/drawing/2014/main" id="{0218ACFA-5CC5-AE76-33FE-A1E4C3012B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B63F5A-14ED-95F6-1184-87F5832BF113}"/>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134456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F771F8-4AB4-124D-8982-0ADDAFAEA2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6968529-C601-2AA8-12E4-B7C84F1EE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88A12-949F-4A3B-ACFE-23DC005D264A}"/>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5" name="Footer Placeholder 4">
            <a:extLst>
              <a:ext uri="{FF2B5EF4-FFF2-40B4-BE49-F238E27FC236}">
                <a16:creationId xmlns:a16="http://schemas.microsoft.com/office/drawing/2014/main" id="{AD91E5EC-F63E-842D-BC26-B7FC1C9DFBF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268AD2-928F-09CE-97AD-DF320D5F9B01}"/>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262556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D05C-2927-4BE5-CFE1-390821A967F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2ECD70A-72CA-0AB0-A83C-463EF14D4C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7376C6E-911A-7E7F-50D4-E9B64179469B}"/>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5" name="Footer Placeholder 4">
            <a:extLst>
              <a:ext uri="{FF2B5EF4-FFF2-40B4-BE49-F238E27FC236}">
                <a16:creationId xmlns:a16="http://schemas.microsoft.com/office/drawing/2014/main" id="{A38256B2-0E9E-EB99-7CEE-BEAC44F1893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F82902-A193-4E7B-BFB9-3A63C12F0EF5}"/>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295521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CCF2-485C-BEFE-5419-B8A78E2CE3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1678E09-AB3D-8CD1-8C31-18EB3083F1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9A83D-FE6C-8848-6A65-7D75E5E849E4}"/>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5" name="Footer Placeholder 4">
            <a:extLst>
              <a:ext uri="{FF2B5EF4-FFF2-40B4-BE49-F238E27FC236}">
                <a16:creationId xmlns:a16="http://schemas.microsoft.com/office/drawing/2014/main" id="{2F78B86B-EC19-330B-7936-4D4BB526A97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512DFE-8837-C92D-E83B-0CCF37570CF9}"/>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358035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3631-A6A7-1835-36CA-EA4B38D2A79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B4CA63D-2EEE-3C39-6955-A26D80E89E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0D499EF-2FF5-9F3F-C2C9-46DEE20216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877C6EE-A790-9F1A-652C-40DD676A0D71}"/>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6" name="Footer Placeholder 5">
            <a:extLst>
              <a:ext uri="{FF2B5EF4-FFF2-40B4-BE49-F238E27FC236}">
                <a16:creationId xmlns:a16="http://schemas.microsoft.com/office/drawing/2014/main" id="{18CE1425-4BDB-6FC9-77FE-9F1FDDD36B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582F699-CC1E-FE71-66C5-68BB02D59DDD}"/>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354836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972E-5D42-BBE4-CCEF-302AADBB22C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D322FCF-57FA-B319-A44D-15D13FEC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AFA640-C8A1-562C-EF5B-6347BD634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44D3B7D-A238-7909-BC88-2275A7959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F14BFE-2D49-AB2A-7702-B5B8FF784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0E7C79E-9C2A-4A65-F143-CFAA455284B2}"/>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8" name="Footer Placeholder 7">
            <a:extLst>
              <a:ext uri="{FF2B5EF4-FFF2-40B4-BE49-F238E27FC236}">
                <a16:creationId xmlns:a16="http://schemas.microsoft.com/office/drawing/2014/main" id="{1E86DF04-C1D1-30F7-58F2-711C5360A0E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AB692F7-3389-B91B-560D-5B435AE5D530}"/>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326566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C84-BBE0-F6E5-388D-2FDB9C0944C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F150909-693F-F8C5-0601-C7E5279D9104}"/>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4" name="Footer Placeholder 3">
            <a:extLst>
              <a:ext uri="{FF2B5EF4-FFF2-40B4-BE49-F238E27FC236}">
                <a16:creationId xmlns:a16="http://schemas.microsoft.com/office/drawing/2014/main" id="{7EBA6E00-E62D-529C-CD4D-0D6E4795127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6B82545-8BDF-C598-41C1-06DC93770E41}"/>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101431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CC09F-3F26-3772-7EB3-EA821FBC14AF}"/>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3" name="Footer Placeholder 2">
            <a:extLst>
              <a:ext uri="{FF2B5EF4-FFF2-40B4-BE49-F238E27FC236}">
                <a16:creationId xmlns:a16="http://schemas.microsoft.com/office/drawing/2014/main" id="{EC7412F5-0255-2C16-70D7-B8DE0221E6D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87A7A8C-4362-3FED-8924-6D0F945A4A6B}"/>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264878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FA17-21F7-3E08-A320-9608926C0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340F84E-12E4-0A28-5A5F-DBFE6016EC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EDD3D87-DF75-5F0A-660C-1CC390527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FA4A9-BD3F-6D90-FCC4-12606BF3E530}"/>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6" name="Footer Placeholder 5">
            <a:extLst>
              <a:ext uri="{FF2B5EF4-FFF2-40B4-BE49-F238E27FC236}">
                <a16:creationId xmlns:a16="http://schemas.microsoft.com/office/drawing/2014/main" id="{C223336D-2E3F-C16F-D35A-D3E9FE3523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082156-C02B-E238-B6BB-DF518E4CB1A3}"/>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84491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761C-1885-64F8-4DBF-95ED421C2C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03146F7-69F7-3C49-C780-B7807F41BA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D7C7B10-01AB-AC4B-D294-10D87587D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F85CA-050D-39A2-0253-0B3E836D038B}"/>
              </a:ext>
            </a:extLst>
          </p:cNvPr>
          <p:cNvSpPr>
            <a:spLocks noGrp="1"/>
          </p:cNvSpPr>
          <p:nvPr>
            <p:ph type="dt" sz="half" idx="10"/>
          </p:nvPr>
        </p:nvSpPr>
        <p:spPr/>
        <p:txBody>
          <a:bodyPr/>
          <a:lstStyle/>
          <a:p>
            <a:fld id="{787E6BD9-0EDC-4AFC-8AC5-21346C88FE66}" type="datetimeFigureOut">
              <a:rPr lang="en-AU" smtClean="0"/>
              <a:t>14/05/2024</a:t>
            </a:fld>
            <a:endParaRPr lang="en-AU"/>
          </a:p>
        </p:txBody>
      </p:sp>
      <p:sp>
        <p:nvSpPr>
          <p:cNvPr id="6" name="Footer Placeholder 5">
            <a:extLst>
              <a:ext uri="{FF2B5EF4-FFF2-40B4-BE49-F238E27FC236}">
                <a16:creationId xmlns:a16="http://schemas.microsoft.com/office/drawing/2014/main" id="{A2EC58F1-CB24-3D17-76E9-32D1BD3707B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BB61564-5A9E-0C9B-C38E-65136A9F71D8}"/>
              </a:ext>
            </a:extLst>
          </p:cNvPr>
          <p:cNvSpPr>
            <a:spLocks noGrp="1"/>
          </p:cNvSpPr>
          <p:nvPr>
            <p:ph type="sldNum" sz="quarter" idx="12"/>
          </p:nvPr>
        </p:nvSpPr>
        <p:spPr/>
        <p:txBody>
          <a:bodyPr/>
          <a:lstStyle/>
          <a:p>
            <a:fld id="{8E5D5767-965F-461A-819F-6B14BB612043}" type="slidenum">
              <a:rPr lang="en-AU" smtClean="0"/>
              <a:t>‹#›</a:t>
            </a:fld>
            <a:endParaRPr lang="en-AU"/>
          </a:p>
        </p:txBody>
      </p:sp>
    </p:spTree>
    <p:extLst>
      <p:ext uri="{BB962C8B-B14F-4D97-AF65-F5344CB8AC3E}">
        <p14:creationId xmlns:p14="http://schemas.microsoft.com/office/powerpoint/2010/main" val="18239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94549-F4FF-1F97-A95D-F67FF269C3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645BB0-AF0E-AD95-456F-F9DCB94728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25521B4-7213-AB01-E1DE-832A1380A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E6BD9-0EDC-4AFC-8AC5-21346C88FE66}" type="datetimeFigureOut">
              <a:rPr lang="en-AU" smtClean="0"/>
              <a:t>14/05/2024</a:t>
            </a:fld>
            <a:endParaRPr lang="en-AU"/>
          </a:p>
        </p:txBody>
      </p:sp>
      <p:sp>
        <p:nvSpPr>
          <p:cNvPr id="5" name="Footer Placeholder 4">
            <a:extLst>
              <a:ext uri="{FF2B5EF4-FFF2-40B4-BE49-F238E27FC236}">
                <a16:creationId xmlns:a16="http://schemas.microsoft.com/office/drawing/2014/main" id="{3C033DE9-7220-BEB2-6F36-8D3366A762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7B4E87C-1F11-76DB-DBE4-3B43E47BC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D5767-965F-461A-819F-6B14BB612043}" type="slidenum">
              <a:rPr lang="en-AU" smtClean="0"/>
              <a:t>‹#›</a:t>
            </a:fld>
            <a:endParaRPr lang="en-AU"/>
          </a:p>
        </p:txBody>
      </p:sp>
    </p:spTree>
    <p:extLst>
      <p:ext uri="{BB962C8B-B14F-4D97-AF65-F5344CB8AC3E}">
        <p14:creationId xmlns:p14="http://schemas.microsoft.com/office/powerpoint/2010/main" val="162108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431235" y="4375886"/>
            <a:ext cx="9541565" cy="1013177"/>
          </a:xfrm>
        </p:spPr>
        <p:txBody>
          <a:bodyPr>
            <a:noAutofit/>
          </a:bodyPr>
          <a:lstStyle/>
          <a:p>
            <a:r>
              <a:rPr lang="en-AU" sz="3200" b="1" dirty="0">
                <a:solidFill>
                  <a:schemeClr val="bg1"/>
                </a:solidFill>
                <a:latin typeface="Helvetica" pitchFamily="2" charset="0"/>
                <a:ea typeface="Inter" panose="02000503000000020004" pitchFamily="2" charset="0"/>
                <a:cs typeface="Helvetica" panose="020B0604020202020204" pitchFamily="34" charset="0"/>
              </a:rPr>
              <a:t>Supporting patients who are dependent on opioids is now easier than ever…</a:t>
            </a:r>
          </a:p>
        </p:txBody>
      </p:sp>
      <p:pic>
        <p:nvPicPr>
          <p:cNvPr id="7" name="Graphic 6" descr="Climbing with solid fill">
            <a:extLst>
              <a:ext uri="{FF2B5EF4-FFF2-40B4-BE49-F238E27FC236}">
                <a16:creationId xmlns:a16="http://schemas.microsoft.com/office/drawing/2014/main" id="{F81D7E9D-C2F3-29CB-56E9-A929B28271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7522" y="1755388"/>
            <a:ext cx="2036956" cy="2036956"/>
          </a:xfrm>
          <a:prstGeom prst="rect">
            <a:avLst/>
          </a:prstGeom>
        </p:spPr>
      </p:pic>
    </p:spTree>
    <p:extLst>
      <p:ext uri="{BB962C8B-B14F-4D97-AF65-F5344CB8AC3E}">
        <p14:creationId xmlns:p14="http://schemas.microsoft.com/office/powerpoint/2010/main" val="120259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112536" y="801437"/>
            <a:ext cx="9238382" cy="1099847"/>
          </a:xfrm>
        </p:spPr>
        <p:txBody>
          <a:bodyPr>
            <a:noAutofit/>
          </a:bodyPr>
          <a:lstStyle/>
          <a:p>
            <a:pPr algn="l"/>
            <a:r>
              <a:rPr lang="en-AU" sz="3600" b="1" dirty="0">
                <a:solidFill>
                  <a:srgbClr val="003D69"/>
                </a:solidFill>
                <a:latin typeface="Helvetica" pitchFamily="2" charset="0"/>
                <a:ea typeface="Inter Black" panose="02000503000000020004" pitchFamily="2" charset="0"/>
              </a:rPr>
              <a:t>Long acting injection buprenorphine medication demonstration video - suitable for all clinical staff.</a:t>
            </a:r>
          </a:p>
        </p:txBody>
      </p:sp>
      <p:cxnSp>
        <p:nvCxnSpPr>
          <p:cNvPr id="8" name="Straight Connector 7">
            <a:extLst>
              <a:ext uri="{FF2B5EF4-FFF2-40B4-BE49-F238E27FC236}">
                <a16:creationId xmlns:a16="http://schemas.microsoft.com/office/drawing/2014/main" id="{231C7A8F-4FFA-18D3-96EB-F983DDE44CFC}"/>
              </a:ext>
            </a:extLst>
          </p:cNvPr>
          <p:cNvCxnSpPr>
            <a:cxnSpLocks/>
          </p:cNvCxnSpPr>
          <p:nvPr/>
        </p:nvCxnSpPr>
        <p:spPr>
          <a:xfrm>
            <a:off x="-356839" y="4650059"/>
            <a:ext cx="13180741" cy="0"/>
          </a:xfrm>
          <a:prstGeom prst="line">
            <a:avLst/>
          </a:prstGeom>
          <a:ln w="38100">
            <a:solidFill>
              <a:srgbClr val="003D69"/>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A person in a black shirt&#10;&#10;Description automatically generated">
            <a:extLst>
              <a:ext uri="{FF2B5EF4-FFF2-40B4-BE49-F238E27FC236}">
                <a16:creationId xmlns:a16="http://schemas.microsoft.com/office/drawing/2014/main" id="{B6516531-006B-3973-A5E2-2CEA323AE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942" y="2253998"/>
            <a:ext cx="6760116" cy="3802565"/>
          </a:xfrm>
          <a:prstGeom prst="rect">
            <a:avLst/>
          </a:prstGeom>
        </p:spPr>
      </p:pic>
      <p:grpSp>
        <p:nvGrpSpPr>
          <p:cNvPr id="13" name="Group 12">
            <a:extLst>
              <a:ext uri="{FF2B5EF4-FFF2-40B4-BE49-F238E27FC236}">
                <a16:creationId xmlns:a16="http://schemas.microsoft.com/office/drawing/2014/main" id="{1ACDCFCE-599B-5CAE-A2AC-3F14488FC483}"/>
              </a:ext>
            </a:extLst>
          </p:cNvPr>
          <p:cNvGrpSpPr/>
          <p:nvPr/>
        </p:nvGrpSpPr>
        <p:grpSpPr>
          <a:xfrm>
            <a:off x="5467712" y="3526993"/>
            <a:ext cx="1256573" cy="1256573"/>
            <a:chOff x="5467712" y="3526993"/>
            <a:chExt cx="1256573" cy="1256573"/>
          </a:xfrm>
        </p:grpSpPr>
        <p:sp>
          <p:nvSpPr>
            <p:cNvPr id="11" name="Oval 10">
              <a:extLst>
                <a:ext uri="{FF2B5EF4-FFF2-40B4-BE49-F238E27FC236}">
                  <a16:creationId xmlns:a16="http://schemas.microsoft.com/office/drawing/2014/main" id="{C7FB2189-71F8-F8EB-1803-15B10E29573E}"/>
                </a:ext>
              </a:extLst>
            </p:cNvPr>
            <p:cNvSpPr/>
            <p:nvPr/>
          </p:nvSpPr>
          <p:spPr>
            <a:xfrm>
              <a:off x="5467712" y="3526993"/>
              <a:ext cx="1256573" cy="12565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5" descr="Play with solid fill">
              <a:extLst>
                <a:ext uri="{FF2B5EF4-FFF2-40B4-BE49-F238E27FC236}">
                  <a16:creationId xmlns:a16="http://schemas.microsoft.com/office/drawing/2014/main" id="{9D5F4234-0E6F-B753-09F6-4884C975EE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727" y="3739781"/>
              <a:ext cx="914400" cy="825191"/>
            </a:xfrm>
            <a:prstGeom prst="rect">
              <a:avLst/>
            </a:prstGeom>
          </p:spPr>
        </p:pic>
      </p:grpSp>
    </p:spTree>
    <p:extLst>
      <p:ext uri="{BB962C8B-B14F-4D97-AF65-F5344CB8AC3E}">
        <p14:creationId xmlns:p14="http://schemas.microsoft.com/office/powerpoint/2010/main" val="363015686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4600719" y="4450482"/>
            <a:ext cx="6910700" cy="1099847"/>
          </a:xfrm>
        </p:spPr>
        <p:txBody>
          <a:bodyPr>
            <a:noAutofit/>
          </a:bodyPr>
          <a:lstStyle/>
          <a:p>
            <a:pPr algn="l"/>
            <a:r>
              <a:rPr lang="en-AU" sz="3600" b="1" dirty="0">
                <a:solidFill>
                  <a:srgbClr val="003D69"/>
                </a:solidFill>
                <a:latin typeface="Helvetica" pitchFamily="2" charset="0"/>
                <a:ea typeface="Inter Black" panose="02000503000000020004" pitchFamily="2" charset="0"/>
              </a:rPr>
              <a:t>Engaging and managing patients - with support from specialist AOD services - benefits everyone. </a:t>
            </a:r>
          </a:p>
        </p:txBody>
      </p:sp>
      <p:cxnSp>
        <p:nvCxnSpPr>
          <p:cNvPr id="8" name="Straight Connector 7">
            <a:extLst>
              <a:ext uri="{FF2B5EF4-FFF2-40B4-BE49-F238E27FC236}">
                <a16:creationId xmlns:a16="http://schemas.microsoft.com/office/drawing/2014/main" id="{231C7A8F-4FFA-18D3-96EB-F983DDE44CFC}"/>
              </a:ext>
            </a:extLst>
          </p:cNvPr>
          <p:cNvCxnSpPr>
            <a:cxnSpLocks/>
          </p:cNvCxnSpPr>
          <p:nvPr/>
        </p:nvCxnSpPr>
        <p:spPr>
          <a:xfrm>
            <a:off x="-356839" y="4650059"/>
            <a:ext cx="4360127" cy="0"/>
          </a:xfrm>
          <a:prstGeom prst="line">
            <a:avLst/>
          </a:prstGeom>
          <a:ln w="38100">
            <a:solidFill>
              <a:srgbClr val="003D69"/>
            </a:solidFill>
            <a:prstDash val="dash"/>
          </a:ln>
        </p:spPr>
        <p:style>
          <a:lnRef idx="1">
            <a:schemeClr val="accent1"/>
          </a:lnRef>
          <a:fillRef idx="0">
            <a:schemeClr val="accent1"/>
          </a:fillRef>
          <a:effectRef idx="0">
            <a:schemeClr val="accent1"/>
          </a:effectRef>
          <a:fontRef idx="minor">
            <a:schemeClr val="tx1"/>
          </a:fontRef>
        </p:style>
      </p:cxnSp>
      <p:pic>
        <p:nvPicPr>
          <p:cNvPr id="9" name="Graphic 8" descr="Badge Tick with solid fill">
            <a:extLst>
              <a:ext uri="{FF2B5EF4-FFF2-40B4-BE49-F238E27FC236}">
                <a16:creationId xmlns:a16="http://schemas.microsoft.com/office/drawing/2014/main" id="{7FB4123F-B005-D6C5-46AF-1E3DA83D23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23464" y="919570"/>
            <a:ext cx="2371492" cy="2371492"/>
          </a:xfrm>
          <a:prstGeom prst="rect">
            <a:avLst/>
          </a:prstGeom>
        </p:spPr>
      </p:pic>
    </p:spTree>
    <p:extLst>
      <p:ext uri="{BB962C8B-B14F-4D97-AF65-F5344CB8AC3E}">
        <p14:creationId xmlns:p14="http://schemas.microsoft.com/office/powerpoint/2010/main" val="321895521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4307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D81AC6A-0E3B-8A97-1839-62F5BF8DE175}"/>
              </a:ext>
            </a:extLst>
          </p:cNvPr>
          <p:cNvSpPr>
            <a:spLocks noGrp="1"/>
          </p:cNvSpPr>
          <p:nvPr>
            <p:ph type="ctrTitle"/>
          </p:nvPr>
        </p:nvSpPr>
        <p:spPr>
          <a:xfrm>
            <a:off x="864218" y="834656"/>
            <a:ext cx="9935737" cy="1099847"/>
          </a:xfrm>
        </p:spPr>
        <p:txBody>
          <a:bodyPr>
            <a:noAutofit/>
          </a:bodyPr>
          <a:lstStyle/>
          <a:p>
            <a:pPr algn="l"/>
            <a:r>
              <a:rPr lang="en-AU" sz="3600" b="1" dirty="0">
                <a:solidFill>
                  <a:srgbClr val="003D69"/>
                </a:solidFill>
                <a:latin typeface="Inter Black" panose="02000503000000020004" pitchFamily="2" charset="0"/>
                <a:ea typeface="Inter Black" panose="02000503000000020004" pitchFamily="2" charset="0"/>
              </a:rPr>
              <a:t>You can find these resources and more on the Insight website.</a:t>
            </a:r>
          </a:p>
        </p:txBody>
      </p:sp>
      <p:sp>
        <p:nvSpPr>
          <p:cNvPr id="6" name="Title 1">
            <a:extLst>
              <a:ext uri="{FF2B5EF4-FFF2-40B4-BE49-F238E27FC236}">
                <a16:creationId xmlns:a16="http://schemas.microsoft.com/office/drawing/2014/main" id="{262071A6-A8EE-50D2-8668-924C9BF64340}"/>
              </a:ext>
            </a:extLst>
          </p:cNvPr>
          <p:cNvSpPr txBox="1">
            <a:spLocks/>
          </p:cNvSpPr>
          <p:nvPr/>
        </p:nvSpPr>
        <p:spPr>
          <a:xfrm>
            <a:off x="864218" y="1795114"/>
            <a:ext cx="11327782" cy="6705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800" dirty="0">
                <a:solidFill>
                  <a:srgbClr val="003D69"/>
                </a:solidFill>
                <a:latin typeface="Inter" panose="02000503000000020004" pitchFamily="2" charset="0"/>
                <a:ea typeface="Inter" panose="02000503000000020004" pitchFamily="2" charset="0"/>
              </a:rPr>
              <a:t>insight.qld.edu.au/toolkits/odt-gptoolkit/detail</a:t>
            </a:r>
          </a:p>
        </p:txBody>
      </p:sp>
      <p:grpSp>
        <p:nvGrpSpPr>
          <p:cNvPr id="8" name="Group 7">
            <a:extLst>
              <a:ext uri="{FF2B5EF4-FFF2-40B4-BE49-F238E27FC236}">
                <a16:creationId xmlns:a16="http://schemas.microsoft.com/office/drawing/2014/main" id="{5CB2133F-BE76-4839-7413-F1C5D1FCA1EE}"/>
              </a:ext>
            </a:extLst>
          </p:cNvPr>
          <p:cNvGrpSpPr/>
          <p:nvPr/>
        </p:nvGrpSpPr>
        <p:grpSpPr>
          <a:xfrm>
            <a:off x="3436144" y="1795114"/>
            <a:ext cx="5319712" cy="5319712"/>
            <a:chOff x="3436144" y="1795114"/>
            <a:chExt cx="5319712" cy="5319712"/>
          </a:xfrm>
        </p:grpSpPr>
        <p:pic>
          <p:nvPicPr>
            <p:cNvPr id="3" name="Graphic 2" descr="Laptop with solid fill">
              <a:extLst>
                <a:ext uri="{FF2B5EF4-FFF2-40B4-BE49-F238E27FC236}">
                  <a16:creationId xmlns:a16="http://schemas.microsoft.com/office/drawing/2014/main" id="{0253ED7D-2051-FFFC-2975-E608A231C7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36144" y="1795114"/>
              <a:ext cx="5319712" cy="5319712"/>
            </a:xfrm>
            <a:prstGeom prst="rect">
              <a:avLst/>
            </a:prstGeom>
          </p:spPr>
        </p:pic>
        <p:pic>
          <p:nvPicPr>
            <p:cNvPr id="7" name="Picture 6" descr="A group of people standing together&#10;&#10;Description automatically generated">
              <a:extLst>
                <a:ext uri="{FF2B5EF4-FFF2-40B4-BE49-F238E27FC236}">
                  <a16:creationId xmlns:a16="http://schemas.microsoft.com/office/drawing/2014/main" id="{BCB632A9-7C25-A53A-3BAA-82FDA034F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650" y="3049204"/>
              <a:ext cx="3342699" cy="2180021"/>
            </a:xfrm>
            <a:prstGeom prst="rect">
              <a:avLst/>
            </a:prstGeom>
          </p:spPr>
        </p:pic>
      </p:grpSp>
    </p:spTree>
    <p:extLst>
      <p:ext uri="{BB962C8B-B14F-4D97-AF65-F5344CB8AC3E}">
        <p14:creationId xmlns:p14="http://schemas.microsoft.com/office/powerpoint/2010/main" val="14110119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545598" y="4488460"/>
            <a:ext cx="9100804" cy="1013177"/>
          </a:xfrm>
        </p:spPr>
        <p:txBody>
          <a:bodyPr>
            <a:noAutofit/>
          </a:bodyPr>
          <a:lstStyle/>
          <a:p>
            <a:r>
              <a:rPr lang="en-AU" sz="3200" b="1" dirty="0">
                <a:solidFill>
                  <a:schemeClr val="bg1"/>
                </a:solidFill>
                <a:latin typeface="Helvetica" pitchFamily="2" charset="0"/>
                <a:ea typeface="Inter Black" panose="02000503000000020004" pitchFamily="2" charset="0"/>
              </a:rPr>
              <a:t>ODT medications are now subsidised through the Pharmaceutical Benefits Scheme (PBS), making them affordable for patients.</a:t>
            </a:r>
            <a:endParaRPr lang="en-AU" sz="3200" b="1" dirty="0">
              <a:solidFill>
                <a:schemeClr val="bg1"/>
              </a:solidFill>
              <a:latin typeface="Helvetica" pitchFamily="2" charset="0"/>
              <a:ea typeface="Inter" panose="02000503000000020004" pitchFamily="2" charset="0"/>
              <a:cs typeface="Helvetica" panose="020B0604020202020204" pitchFamily="34" charset="0"/>
            </a:endParaRPr>
          </a:p>
        </p:txBody>
      </p:sp>
      <p:pic>
        <p:nvPicPr>
          <p:cNvPr id="6" name="Graphic 5" descr="Clipboard Checked with solid fill">
            <a:extLst>
              <a:ext uri="{FF2B5EF4-FFF2-40B4-BE49-F238E27FC236}">
                <a16:creationId xmlns:a16="http://schemas.microsoft.com/office/drawing/2014/main" id="{BCCCE2EE-F629-2133-576E-272ED4E963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4713" y="1287262"/>
            <a:ext cx="2422574" cy="2422574"/>
          </a:xfrm>
          <a:prstGeom prst="rect">
            <a:avLst/>
          </a:prstGeom>
        </p:spPr>
      </p:pic>
      <p:sp>
        <p:nvSpPr>
          <p:cNvPr id="3" name="16-point Star 2">
            <a:extLst>
              <a:ext uri="{FF2B5EF4-FFF2-40B4-BE49-F238E27FC236}">
                <a16:creationId xmlns:a16="http://schemas.microsoft.com/office/drawing/2014/main" id="{0E25F120-2D82-9A5E-2EFA-1FA96EFA62D0}"/>
              </a:ext>
            </a:extLst>
          </p:cNvPr>
          <p:cNvSpPr/>
          <p:nvPr/>
        </p:nvSpPr>
        <p:spPr>
          <a:xfrm rot="20686237">
            <a:off x="510548" y="273050"/>
            <a:ext cx="2070100" cy="1866900"/>
          </a:xfrm>
          <a:prstGeom prst="star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A139BA-0475-867D-35A0-879E44BA97EB}"/>
              </a:ext>
            </a:extLst>
          </p:cNvPr>
          <p:cNvSpPr txBox="1"/>
          <p:nvPr/>
        </p:nvSpPr>
        <p:spPr>
          <a:xfrm rot="20686237">
            <a:off x="847145" y="798381"/>
            <a:ext cx="1342691" cy="830997"/>
          </a:xfrm>
          <a:prstGeom prst="rect">
            <a:avLst/>
          </a:prstGeom>
          <a:noFill/>
        </p:spPr>
        <p:txBody>
          <a:bodyPr wrap="square" rtlCol="0">
            <a:spAutoFit/>
          </a:bodyPr>
          <a:lstStyle/>
          <a:p>
            <a:pPr algn="ctr"/>
            <a:r>
              <a:rPr lang="en-US" sz="2400" b="1" dirty="0">
                <a:solidFill>
                  <a:srgbClr val="003D69"/>
                </a:solidFill>
                <a:latin typeface="Helvetica" pitchFamily="2" charset="0"/>
              </a:rPr>
              <a:t>Good news!</a:t>
            </a:r>
          </a:p>
        </p:txBody>
      </p:sp>
    </p:spTree>
    <p:extLst>
      <p:ext uri="{BB962C8B-B14F-4D97-AF65-F5344CB8AC3E}">
        <p14:creationId xmlns:p14="http://schemas.microsoft.com/office/powerpoint/2010/main" val="403976061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949414" y="4502727"/>
            <a:ext cx="8293166" cy="1013177"/>
          </a:xfrm>
        </p:spPr>
        <p:txBody>
          <a:bodyPr>
            <a:noAutofit/>
          </a:bodyPr>
          <a:lstStyle/>
          <a:p>
            <a:r>
              <a:rPr lang="en-AU" sz="3200" b="1" dirty="0">
                <a:solidFill>
                  <a:schemeClr val="bg1"/>
                </a:solidFill>
                <a:latin typeface="Helvetica" pitchFamily="2" charset="0"/>
                <a:ea typeface="Inter Black" panose="02000503000000020004" pitchFamily="2" charset="0"/>
              </a:rPr>
              <a:t>There are no extra patient charges for consultation, administration, dosing or dispensing at community pharmacies.</a:t>
            </a:r>
            <a:endParaRPr lang="en-AU" sz="3200" b="1" dirty="0">
              <a:solidFill>
                <a:schemeClr val="bg1"/>
              </a:solidFill>
              <a:latin typeface="Helvetica" pitchFamily="2" charset="0"/>
              <a:ea typeface="Inter" panose="02000503000000020004" pitchFamily="2" charset="0"/>
              <a:cs typeface="Helvetica" panose="020B0604020202020204" pitchFamily="34" charset="0"/>
            </a:endParaRPr>
          </a:p>
        </p:txBody>
      </p:sp>
      <p:pic>
        <p:nvPicPr>
          <p:cNvPr id="8" name="Graphic 7" descr="Money with solid fill">
            <a:extLst>
              <a:ext uri="{FF2B5EF4-FFF2-40B4-BE49-F238E27FC236}">
                <a16:creationId xmlns:a16="http://schemas.microsoft.com/office/drawing/2014/main" id="{3915AE6D-73B9-BFB8-B315-55715CCF06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1758" y="936050"/>
            <a:ext cx="3028483" cy="3028483"/>
          </a:xfrm>
          <a:prstGeom prst="rect">
            <a:avLst/>
          </a:prstGeom>
        </p:spPr>
      </p:pic>
      <p:sp>
        <p:nvSpPr>
          <p:cNvPr id="4" name="TextBox 3">
            <a:extLst>
              <a:ext uri="{FF2B5EF4-FFF2-40B4-BE49-F238E27FC236}">
                <a16:creationId xmlns:a16="http://schemas.microsoft.com/office/drawing/2014/main" id="{21D7419E-EB61-A409-95CF-1FDC3A7B87AF}"/>
              </a:ext>
            </a:extLst>
          </p:cNvPr>
          <p:cNvSpPr txBox="1"/>
          <p:nvPr/>
        </p:nvSpPr>
        <p:spPr>
          <a:xfrm rot="20686237">
            <a:off x="847145" y="613715"/>
            <a:ext cx="1342691" cy="1200329"/>
          </a:xfrm>
          <a:prstGeom prst="rect">
            <a:avLst/>
          </a:prstGeom>
          <a:noFill/>
        </p:spPr>
        <p:txBody>
          <a:bodyPr wrap="square" rtlCol="0">
            <a:spAutoFit/>
          </a:bodyPr>
          <a:lstStyle/>
          <a:p>
            <a:pPr algn="ctr"/>
            <a:r>
              <a:rPr lang="en-US" sz="2400" b="1" dirty="0">
                <a:solidFill>
                  <a:srgbClr val="003D69"/>
                </a:solidFill>
                <a:latin typeface="Helvetica" pitchFamily="2" charset="0"/>
              </a:rPr>
              <a:t>Did you know that...</a:t>
            </a:r>
          </a:p>
        </p:txBody>
      </p:sp>
      <p:sp>
        <p:nvSpPr>
          <p:cNvPr id="5" name="16-point Star 2">
            <a:extLst>
              <a:ext uri="{FF2B5EF4-FFF2-40B4-BE49-F238E27FC236}">
                <a16:creationId xmlns:a16="http://schemas.microsoft.com/office/drawing/2014/main" id="{0B0D62B1-7D6E-CF5E-EE4D-1DBF65D44A03}"/>
              </a:ext>
            </a:extLst>
          </p:cNvPr>
          <p:cNvSpPr/>
          <p:nvPr/>
        </p:nvSpPr>
        <p:spPr>
          <a:xfrm rot="20686237">
            <a:off x="510548" y="273050"/>
            <a:ext cx="2070100" cy="1866900"/>
          </a:xfrm>
          <a:prstGeom prst="star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09129E-4CE6-32D3-49F6-021F3B565E88}"/>
              </a:ext>
            </a:extLst>
          </p:cNvPr>
          <p:cNvSpPr txBox="1"/>
          <p:nvPr/>
        </p:nvSpPr>
        <p:spPr>
          <a:xfrm rot="20686237">
            <a:off x="847145" y="798381"/>
            <a:ext cx="1342691" cy="830997"/>
          </a:xfrm>
          <a:prstGeom prst="rect">
            <a:avLst/>
          </a:prstGeom>
          <a:noFill/>
        </p:spPr>
        <p:txBody>
          <a:bodyPr wrap="square" rtlCol="0">
            <a:spAutoFit/>
          </a:bodyPr>
          <a:lstStyle/>
          <a:p>
            <a:pPr algn="ctr"/>
            <a:r>
              <a:rPr lang="en-US" sz="2400" b="1" dirty="0">
                <a:solidFill>
                  <a:srgbClr val="003D69"/>
                </a:solidFill>
                <a:latin typeface="Helvetica" pitchFamily="2" charset="0"/>
              </a:rPr>
              <a:t>Good news!</a:t>
            </a:r>
          </a:p>
        </p:txBody>
      </p:sp>
    </p:spTree>
    <p:extLst>
      <p:ext uri="{BB962C8B-B14F-4D97-AF65-F5344CB8AC3E}">
        <p14:creationId xmlns:p14="http://schemas.microsoft.com/office/powerpoint/2010/main" val="415605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922275" y="4512252"/>
            <a:ext cx="8128139" cy="1013177"/>
          </a:xfrm>
        </p:spPr>
        <p:txBody>
          <a:bodyPr>
            <a:noAutofit/>
          </a:bodyPr>
          <a:lstStyle/>
          <a:p>
            <a:r>
              <a:rPr lang="en-AU" sz="3200" b="1" dirty="0">
                <a:solidFill>
                  <a:schemeClr val="bg1"/>
                </a:solidFill>
                <a:latin typeface="Helvetica" pitchFamily="2" charset="0"/>
                <a:ea typeface="Inter Black" panose="02000503000000020004" pitchFamily="2" charset="0"/>
              </a:rPr>
              <a:t>Telephone-based clinical advice with Addiction Medicine Specialists is available 7-days a week in Queensland.</a:t>
            </a:r>
            <a:endParaRPr lang="en-AU" sz="3200" b="1" dirty="0">
              <a:solidFill>
                <a:schemeClr val="bg1"/>
              </a:solidFill>
              <a:latin typeface="Helvetica" pitchFamily="2" charset="0"/>
              <a:ea typeface="Inter" panose="02000503000000020004" pitchFamily="2" charset="0"/>
              <a:cs typeface="Helvetica" panose="020B0604020202020204" pitchFamily="34" charset="0"/>
            </a:endParaRPr>
          </a:p>
        </p:txBody>
      </p:sp>
      <p:pic>
        <p:nvPicPr>
          <p:cNvPr id="5" name="Graphic 4" descr="Call center with solid fill">
            <a:extLst>
              <a:ext uri="{FF2B5EF4-FFF2-40B4-BE49-F238E27FC236}">
                <a16:creationId xmlns:a16="http://schemas.microsoft.com/office/drawing/2014/main" id="{DC789B55-C160-0FDA-0997-11539BF431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2360" y="1180171"/>
            <a:ext cx="2627971" cy="2627971"/>
          </a:xfrm>
          <a:prstGeom prst="rect">
            <a:avLst/>
          </a:prstGeom>
        </p:spPr>
      </p:pic>
      <p:sp>
        <p:nvSpPr>
          <p:cNvPr id="6" name="16-point Star 2">
            <a:extLst>
              <a:ext uri="{FF2B5EF4-FFF2-40B4-BE49-F238E27FC236}">
                <a16:creationId xmlns:a16="http://schemas.microsoft.com/office/drawing/2014/main" id="{38B2B279-9F0B-652D-4BA2-E851E7AB29F0}"/>
              </a:ext>
            </a:extLst>
          </p:cNvPr>
          <p:cNvSpPr/>
          <p:nvPr/>
        </p:nvSpPr>
        <p:spPr>
          <a:xfrm rot="20686237">
            <a:off x="510548" y="273050"/>
            <a:ext cx="2070100" cy="1866900"/>
          </a:xfrm>
          <a:prstGeom prst="star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AB0FAB-0E5E-D4B3-EB0C-F8AA71991C36}"/>
              </a:ext>
            </a:extLst>
          </p:cNvPr>
          <p:cNvSpPr txBox="1"/>
          <p:nvPr/>
        </p:nvSpPr>
        <p:spPr>
          <a:xfrm rot="20686237">
            <a:off x="847145" y="798381"/>
            <a:ext cx="1342691" cy="830997"/>
          </a:xfrm>
          <a:prstGeom prst="rect">
            <a:avLst/>
          </a:prstGeom>
          <a:noFill/>
        </p:spPr>
        <p:txBody>
          <a:bodyPr wrap="square" rtlCol="0">
            <a:spAutoFit/>
          </a:bodyPr>
          <a:lstStyle/>
          <a:p>
            <a:pPr algn="ctr"/>
            <a:r>
              <a:rPr lang="en-US" sz="2400" b="1" dirty="0">
                <a:solidFill>
                  <a:srgbClr val="003D69"/>
                </a:solidFill>
                <a:latin typeface="Helvetica" pitchFamily="2" charset="0"/>
              </a:rPr>
              <a:t>Good news!</a:t>
            </a:r>
          </a:p>
        </p:txBody>
      </p:sp>
    </p:spTree>
    <p:extLst>
      <p:ext uri="{BB962C8B-B14F-4D97-AF65-F5344CB8AC3E}">
        <p14:creationId xmlns:p14="http://schemas.microsoft.com/office/powerpoint/2010/main" val="2303156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2005012" y="4455102"/>
            <a:ext cx="8181974" cy="1013177"/>
          </a:xfrm>
        </p:spPr>
        <p:txBody>
          <a:bodyPr>
            <a:noAutofit/>
          </a:bodyPr>
          <a:lstStyle/>
          <a:p>
            <a:r>
              <a:rPr lang="en-AU" sz="3200" b="1" dirty="0">
                <a:solidFill>
                  <a:schemeClr val="bg1"/>
                </a:solidFill>
                <a:latin typeface="Helvetica" pitchFamily="2" charset="0"/>
                <a:ea typeface="Inter Black" panose="02000503000000020004" pitchFamily="2" charset="0"/>
              </a:rPr>
              <a:t>The process for GPs to become authorised to prescribe ODT medications in Queensland has been simplified.</a:t>
            </a:r>
          </a:p>
        </p:txBody>
      </p:sp>
      <p:pic>
        <p:nvPicPr>
          <p:cNvPr id="6" name="Graphic 5" descr="Diploma with solid fill">
            <a:extLst>
              <a:ext uri="{FF2B5EF4-FFF2-40B4-BE49-F238E27FC236}">
                <a16:creationId xmlns:a16="http://schemas.microsoft.com/office/drawing/2014/main" id="{DA4E43C2-59D6-4896-1938-0D1C317C9E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9420" y="676318"/>
            <a:ext cx="3453160" cy="3453160"/>
          </a:xfrm>
          <a:prstGeom prst="rect">
            <a:avLst/>
          </a:prstGeom>
        </p:spPr>
      </p:pic>
      <p:sp>
        <p:nvSpPr>
          <p:cNvPr id="4" name="TextBox 3">
            <a:extLst>
              <a:ext uri="{FF2B5EF4-FFF2-40B4-BE49-F238E27FC236}">
                <a16:creationId xmlns:a16="http://schemas.microsoft.com/office/drawing/2014/main" id="{2B3BD7A1-A903-D393-1688-D8EFC32DD1B8}"/>
              </a:ext>
            </a:extLst>
          </p:cNvPr>
          <p:cNvSpPr txBox="1"/>
          <p:nvPr/>
        </p:nvSpPr>
        <p:spPr>
          <a:xfrm rot="20686237">
            <a:off x="847145" y="613715"/>
            <a:ext cx="1342691" cy="1200329"/>
          </a:xfrm>
          <a:prstGeom prst="rect">
            <a:avLst/>
          </a:prstGeom>
          <a:noFill/>
        </p:spPr>
        <p:txBody>
          <a:bodyPr wrap="square" rtlCol="0">
            <a:spAutoFit/>
          </a:bodyPr>
          <a:lstStyle/>
          <a:p>
            <a:pPr algn="ctr"/>
            <a:r>
              <a:rPr lang="en-US" sz="2400" b="1" dirty="0">
                <a:solidFill>
                  <a:srgbClr val="003D69"/>
                </a:solidFill>
                <a:latin typeface="Helvetica" pitchFamily="2" charset="0"/>
              </a:rPr>
              <a:t>Did you know that...</a:t>
            </a:r>
          </a:p>
        </p:txBody>
      </p:sp>
      <p:sp>
        <p:nvSpPr>
          <p:cNvPr id="5" name="16-point Star 2">
            <a:extLst>
              <a:ext uri="{FF2B5EF4-FFF2-40B4-BE49-F238E27FC236}">
                <a16:creationId xmlns:a16="http://schemas.microsoft.com/office/drawing/2014/main" id="{6A486B65-CBDB-1A78-AF52-298504FB4D55}"/>
              </a:ext>
            </a:extLst>
          </p:cNvPr>
          <p:cNvSpPr/>
          <p:nvPr/>
        </p:nvSpPr>
        <p:spPr>
          <a:xfrm rot="20686237">
            <a:off x="510548" y="273050"/>
            <a:ext cx="2070100" cy="1866900"/>
          </a:xfrm>
          <a:prstGeom prst="star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30C49C-9687-8412-4DAB-398D0717B465}"/>
              </a:ext>
            </a:extLst>
          </p:cNvPr>
          <p:cNvSpPr txBox="1"/>
          <p:nvPr/>
        </p:nvSpPr>
        <p:spPr>
          <a:xfrm rot="20686237">
            <a:off x="847145" y="798381"/>
            <a:ext cx="1342691" cy="830997"/>
          </a:xfrm>
          <a:prstGeom prst="rect">
            <a:avLst/>
          </a:prstGeom>
          <a:noFill/>
        </p:spPr>
        <p:txBody>
          <a:bodyPr wrap="square" rtlCol="0">
            <a:spAutoFit/>
          </a:bodyPr>
          <a:lstStyle/>
          <a:p>
            <a:pPr algn="ctr"/>
            <a:r>
              <a:rPr lang="en-US" sz="2400" b="1" dirty="0">
                <a:solidFill>
                  <a:srgbClr val="003D69"/>
                </a:solidFill>
                <a:latin typeface="Helvetica" pitchFamily="2" charset="0"/>
              </a:rPr>
              <a:t>Good news!</a:t>
            </a:r>
          </a:p>
        </p:txBody>
      </p:sp>
    </p:spTree>
    <p:extLst>
      <p:ext uri="{BB962C8B-B14F-4D97-AF65-F5344CB8AC3E}">
        <p14:creationId xmlns:p14="http://schemas.microsoft.com/office/powerpoint/2010/main" val="2024315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970018" y="4524058"/>
            <a:ext cx="8251964" cy="1013177"/>
          </a:xfrm>
        </p:spPr>
        <p:txBody>
          <a:bodyPr>
            <a:noAutofit/>
          </a:bodyPr>
          <a:lstStyle/>
          <a:p>
            <a:r>
              <a:rPr lang="en-AU" sz="3200" b="1" dirty="0">
                <a:solidFill>
                  <a:schemeClr val="bg1"/>
                </a:solidFill>
                <a:latin typeface="Helvetica" pitchFamily="2" charset="0"/>
                <a:ea typeface="Inter Black" panose="02000503000000020004" pitchFamily="2" charset="0"/>
              </a:rPr>
              <a:t>You can enter into a collaborative care arrangement with your local public AOD service to co-support your patient.</a:t>
            </a:r>
          </a:p>
        </p:txBody>
      </p:sp>
      <p:pic>
        <p:nvPicPr>
          <p:cNvPr id="5" name="Graphic 4" descr="Users with solid fill">
            <a:extLst>
              <a:ext uri="{FF2B5EF4-FFF2-40B4-BE49-F238E27FC236}">
                <a16:creationId xmlns:a16="http://schemas.microsoft.com/office/drawing/2014/main" id="{32A1B9CC-100A-CE34-40B6-FEFF700003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7240" y="1320765"/>
            <a:ext cx="2837520" cy="2837520"/>
          </a:xfrm>
          <a:prstGeom prst="rect">
            <a:avLst/>
          </a:prstGeom>
        </p:spPr>
      </p:pic>
      <p:sp>
        <p:nvSpPr>
          <p:cNvPr id="4" name="TextBox 3">
            <a:extLst>
              <a:ext uri="{FF2B5EF4-FFF2-40B4-BE49-F238E27FC236}">
                <a16:creationId xmlns:a16="http://schemas.microsoft.com/office/drawing/2014/main" id="{68322300-A3FF-B8B7-CA02-20CF9C1DBDBC}"/>
              </a:ext>
            </a:extLst>
          </p:cNvPr>
          <p:cNvSpPr txBox="1"/>
          <p:nvPr/>
        </p:nvSpPr>
        <p:spPr>
          <a:xfrm rot="20686237">
            <a:off x="847145" y="613715"/>
            <a:ext cx="1342691" cy="1200329"/>
          </a:xfrm>
          <a:prstGeom prst="rect">
            <a:avLst/>
          </a:prstGeom>
          <a:noFill/>
        </p:spPr>
        <p:txBody>
          <a:bodyPr wrap="square" rtlCol="0">
            <a:spAutoFit/>
          </a:bodyPr>
          <a:lstStyle/>
          <a:p>
            <a:pPr algn="ctr"/>
            <a:r>
              <a:rPr lang="en-US" sz="2400" b="1" dirty="0">
                <a:solidFill>
                  <a:srgbClr val="003D69"/>
                </a:solidFill>
                <a:latin typeface="Helvetica" pitchFamily="2" charset="0"/>
              </a:rPr>
              <a:t>Did you know that...</a:t>
            </a:r>
          </a:p>
        </p:txBody>
      </p:sp>
      <p:sp>
        <p:nvSpPr>
          <p:cNvPr id="6" name="16-point Star 2">
            <a:extLst>
              <a:ext uri="{FF2B5EF4-FFF2-40B4-BE49-F238E27FC236}">
                <a16:creationId xmlns:a16="http://schemas.microsoft.com/office/drawing/2014/main" id="{9D91BE25-8767-9455-5D43-71B32C64B38E}"/>
              </a:ext>
            </a:extLst>
          </p:cNvPr>
          <p:cNvSpPr/>
          <p:nvPr/>
        </p:nvSpPr>
        <p:spPr>
          <a:xfrm rot="20686237">
            <a:off x="510548" y="273050"/>
            <a:ext cx="2070100" cy="1866900"/>
          </a:xfrm>
          <a:prstGeom prst="star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1E64FF-7FA7-984D-5902-7386A07A3ABA}"/>
              </a:ext>
            </a:extLst>
          </p:cNvPr>
          <p:cNvSpPr txBox="1"/>
          <p:nvPr/>
        </p:nvSpPr>
        <p:spPr>
          <a:xfrm rot="20686237">
            <a:off x="847145" y="798381"/>
            <a:ext cx="1342691" cy="830997"/>
          </a:xfrm>
          <a:prstGeom prst="rect">
            <a:avLst/>
          </a:prstGeom>
          <a:noFill/>
        </p:spPr>
        <p:txBody>
          <a:bodyPr wrap="square" rtlCol="0">
            <a:spAutoFit/>
          </a:bodyPr>
          <a:lstStyle/>
          <a:p>
            <a:pPr algn="ctr"/>
            <a:r>
              <a:rPr lang="en-US" sz="2400" b="1" dirty="0">
                <a:solidFill>
                  <a:srgbClr val="003D69"/>
                </a:solidFill>
                <a:latin typeface="Helvetica" pitchFamily="2" charset="0"/>
              </a:rPr>
              <a:t>Good news!</a:t>
            </a:r>
          </a:p>
        </p:txBody>
      </p:sp>
    </p:spTree>
    <p:extLst>
      <p:ext uri="{BB962C8B-B14F-4D97-AF65-F5344CB8AC3E}">
        <p14:creationId xmlns:p14="http://schemas.microsoft.com/office/powerpoint/2010/main" val="2347790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431235" y="4375886"/>
            <a:ext cx="9541565" cy="1013177"/>
          </a:xfrm>
        </p:spPr>
        <p:txBody>
          <a:bodyPr>
            <a:noAutofit/>
          </a:bodyPr>
          <a:lstStyle/>
          <a:p>
            <a:r>
              <a:rPr lang="en-AU" sz="3200" b="1" dirty="0">
                <a:solidFill>
                  <a:schemeClr val="bg1"/>
                </a:solidFill>
                <a:latin typeface="Helvetica" pitchFamily="2" charset="0"/>
                <a:ea typeface="Inter" panose="02000503000000020004" pitchFamily="2" charset="0"/>
                <a:cs typeface="Helvetica" panose="020B0604020202020204" pitchFamily="34" charset="0"/>
              </a:rPr>
              <a:t>Supporting patients who are dependent on opioids is now easier than ever…</a:t>
            </a:r>
          </a:p>
        </p:txBody>
      </p:sp>
      <p:pic>
        <p:nvPicPr>
          <p:cNvPr id="7" name="Graphic 6" descr="Climbing with solid fill">
            <a:extLst>
              <a:ext uri="{FF2B5EF4-FFF2-40B4-BE49-F238E27FC236}">
                <a16:creationId xmlns:a16="http://schemas.microsoft.com/office/drawing/2014/main" id="{F81D7E9D-C2F3-29CB-56E9-A929B28271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7522" y="1755388"/>
            <a:ext cx="2036956" cy="2036956"/>
          </a:xfrm>
          <a:prstGeom prst="rect">
            <a:avLst/>
          </a:prstGeom>
        </p:spPr>
      </p:pic>
    </p:spTree>
    <p:extLst>
      <p:ext uri="{BB962C8B-B14F-4D97-AF65-F5344CB8AC3E}">
        <p14:creationId xmlns:p14="http://schemas.microsoft.com/office/powerpoint/2010/main" val="344564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5C7C1D-840F-8FB8-250E-160FF5910129}"/>
              </a:ext>
            </a:extLst>
          </p:cNvPr>
          <p:cNvSpPr/>
          <p:nvPr/>
        </p:nvSpPr>
        <p:spPr>
          <a:xfrm>
            <a:off x="0" y="0"/>
            <a:ext cx="12192000" cy="6858000"/>
          </a:xfrm>
          <a:prstGeom prst="rect">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286382" y="4315380"/>
            <a:ext cx="9619233" cy="800519"/>
          </a:xfrm>
        </p:spPr>
        <p:txBody>
          <a:bodyPr>
            <a:noAutofit/>
          </a:bodyPr>
          <a:lstStyle/>
          <a:p>
            <a:r>
              <a:rPr lang="en-AU" sz="3200" b="1" dirty="0">
                <a:solidFill>
                  <a:schemeClr val="bg1"/>
                </a:solidFill>
                <a:latin typeface="Helvetica" pitchFamily="2" charset="0"/>
                <a:ea typeface="Inter Black" panose="02000503000000020004" pitchFamily="2" charset="0"/>
              </a:rPr>
              <a:t>...and GPs are ideally placed to support patients with low to moderate dependence...</a:t>
            </a:r>
            <a:endParaRPr lang="en-AU" sz="3200" b="1" dirty="0">
              <a:solidFill>
                <a:schemeClr val="bg1"/>
              </a:solidFill>
              <a:latin typeface="Helvetica" pitchFamily="2" charset="0"/>
              <a:ea typeface="Inter" panose="02000503000000020004" pitchFamily="2" charset="0"/>
              <a:cs typeface="Helvetica" panose="020B0604020202020204" pitchFamily="34" charset="0"/>
            </a:endParaRPr>
          </a:p>
        </p:txBody>
      </p:sp>
      <p:pic>
        <p:nvPicPr>
          <p:cNvPr id="5" name="Graphic 4" descr="Stethoscope with solid fill">
            <a:extLst>
              <a:ext uri="{FF2B5EF4-FFF2-40B4-BE49-F238E27FC236}">
                <a16:creationId xmlns:a16="http://schemas.microsoft.com/office/drawing/2014/main" id="{3E4D04C2-13F5-27AC-6C1E-77A4E3549A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8936" y="1561171"/>
            <a:ext cx="2074127" cy="2074127"/>
          </a:xfrm>
          <a:prstGeom prst="rect">
            <a:avLst/>
          </a:prstGeom>
        </p:spPr>
      </p:pic>
    </p:spTree>
    <p:extLst>
      <p:ext uri="{BB962C8B-B14F-4D97-AF65-F5344CB8AC3E}">
        <p14:creationId xmlns:p14="http://schemas.microsoft.com/office/powerpoint/2010/main" val="2122609028"/>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053737" y="1140823"/>
            <a:ext cx="10004634" cy="1645921"/>
          </a:xfrm>
        </p:spPr>
        <p:txBody>
          <a:bodyPr>
            <a:noAutofit/>
          </a:bodyPr>
          <a:lstStyle/>
          <a:p>
            <a:r>
              <a:rPr lang="en-AU" sz="2400" b="1" dirty="0">
                <a:solidFill>
                  <a:srgbClr val="003D69"/>
                </a:solidFill>
                <a:latin typeface="Inter Black" panose="02000503000000020004" pitchFamily="2" charset="0"/>
              </a:rPr>
              <a:t>These resources are an initiative of all seven PHNs across Queensland made possible with the support of the Australian Government's PHN Program. </a:t>
            </a:r>
            <a:br>
              <a:rPr lang="en-AU" sz="2400" b="1" dirty="0">
                <a:solidFill>
                  <a:srgbClr val="003D69"/>
                </a:solidFill>
                <a:latin typeface="Inter Black" panose="02000503000000020004" pitchFamily="2" charset="0"/>
              </a:rPr>
            </a:br>
            <a:br>
              <a:rPr lang="en-AU" sz="2400" b="1" dirty="0">
                <a:solidFill>
                  <a:srgbClr val="003D69"/>
                </a:solidFill>
                <a:latin typeface="Inter Black" panose="02000503000000020004" pitchFamily="2" charset="0"/>
              </a:rPr>
            </a:br>
            <a:r>
              <a:rPr lang="en-AU" sz="2400" b="1" dirty="0">
                <a:solidFill>
                  <a:srgbClr val="003D69"/>
                </a:solidFill>
                <a:latin typeface="Inter Black" panose="02000503000000020004" pitchFamily="2" charset="0"/>
              </a:rPr>
              <a:t>All resources have been produced in collaboration with Insight: Centre for Alcohol and Drug Training and Workforce Development, Queensland Health.</a:t>
            </a:r>
          </a:p>
        </p:txBody>
      </p:sp>
      <p:pic>
        <p:nvPicPr>
          <p:cNvPr id="1028" name="Picture 4" descr="Queensland Primary Healthcare Network">
            <a:extLst>
              <a:ext uri="{FF2B5EF4-FFF2-40B4-BE49-F238E27FC236}">
                <a16:creationId xmlns:a16="http://schemas.microsoft.com/office/drawing/2014/main" id="{2B03D004-E372-61DE-9647-F26A3FC98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966" y="4225387"/>
            <a:ext cx="3091543" cy="1817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logo&#10;&#10;Description automatically generated">
            <a:extLst>
              <a:ext uri="{FF2B5EF4-FFF2-40B4-BE49-F238E27FC236}">
                <a16:creationId xmlns:a16="http://schemas.microsoft.com/office/drawing/2014/main" id="{5395627D-6AB1-EC58-F012-55A91A791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997" y="4224880"/>
            <a:ext cx="3325197" cy="1818335"/>
          </a:xfrm>
          <a:prstGeom prst="rect">
            <a:avLst/>
          </a:prstGeom>
        </p:spPr>
      </p:pic>
    </p:spTree>
    <p:extLst>
      <p:ext uri="{BB962C8B-B14F-4D97-AF65-F5344CB8AC3E}">
        <p14:creationId xmlns:p14="http://schemas.microsoft.com/office/powerpoint/2010/main" val="2720981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545598" y="4488460"/>
            <a:ext cx="9100804" cy="1013177"/>
          </a:xfrm>
        </p:spPr>
        <p:txBody>
          <a:bodyPr>
            <a:noAutofit/>
          </a:bodyPr>
          <a:lstStyle/>
          <a:p>
            <a:r>
              <a:rPr lang="en-AU" sz="3200" b="1" dirty="0">
                <a:solidFill>
                  <a:schemeClr val="bg1"/>
                </a:solidFill>
                <a:latin typeface="Helvetica" pitchFamily="2" charset="0"/>
                <a:ea typeface="Inter Black" panose="02000503000000020004" pitchFamily="2" charset="0"/>
              </a:rPr>
              <a:t>ODT medications are now easier to prescribe and are more affordable, convenient and accessible for your patients.</a:t>
            </a:r>
            <a:endParaRPr lang="en-AU" sz="3200" b="1" dirty="0">
              <a:solidFill>
                <a:schemeClr val="bg1"/>
              </a:solidFill>
              <a:latin typeface="Helvetica" pitchFamily="2" charset="0"/>
              <a:ea typeface="Inter" panose="02000503000000020004" pitchFamily="2" charset="0"/>
              <a:cs typeface="Helvetica" panose="020B0604020202020204" pitchFamily="34" charset="0"/>
            </a:endParaRPr>
          </a:p>
        </p:txBody>
      </p:sp>
      <p:pic>
        <p:nvPicPr>
          <p:cNvPr id="6" name="Graphic 5" descr="Clipboard Checked with solid fill">
            <a:extLst>
              <a:ext uri="{FF2B5EF4-FFF2-40B4-BE49-F238E27FC236}">
                <a16:creationId xmlns:a16="http://schemas.microsoft.com/office/drawing/2014/main" id="{BCCCE2EE-F629-2133-576E-272ED4E963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4713" y="1287262"/>
            <a:ext cx="2422574" cy="2422574"/>
          </a:xfrm>
          <a:prstGeom prst="rect">
            <a:avLst/>
          </a:prstGeom>
        </p:spPr>
      </p:pic>
      <p:sp>
        <p:nvSpPr>
          <p:cNvPr id="3" name="16-point Star 2">
            <a:extLst>
              <a:ext uri="{FF2B5EF4-FFF2-40B4-BE49-F238E27FC236}">
                <a16:creationId xmlns:a16="http://schemas.microsoft.com/office/drawing/2014/main" id="{5F6DF5E4-7F08-4DD6-5B08-BEE06453BC7D}"/>
              </a:ext>
            </a:extLst>
          </p:cNvPr>
          <p:cNvSpPr/>
          <p:nvPr/>
        </p:nvSpPr>
        <p:spPr>
          <a:xfrm>
            <a:off x="510548" y="273050"/>
            <a:ext cx="2070100" cy="1866900"/>
          </a:xfrm>
          <a:prstGeom prst="star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1141A7A-54DD-A767-7128-8E4D74EB04EB}"/>
              </a:ext>
            </a:extLst>
          </p:cNvPr>
          <p:cNvSpPr txBox="1"/>
          <p:nvPr/>
        </p:nvSpPr>
        <p:spPr>
          <a:xfrm>
            <a:off x="902347" y="820963"/>
            <a:ext cx="1286502" cy="830997"/>
          </a:xfrm>
          <a:prstGeom prst="rect">
            <a:avLst/>
          </a:prstGeom>
          <a:noFill/>
        </p:spPr>
        <p:txBody>
          <a:bodyPr wrap="square" rtlCol="0">
            <a:spAutoFit/>
          </a:bodyPr>
          <a:lstStyle/>
          <a:p>
            <a:pPr algn="ctr"/>
            <a:r>
              <a:rPr lang="en-US" sz="2400" b="1" dirty="0">
                <a:solidFill>
                  <a:srgbClr val="003D69"/>
                </a:solidFill>
                <a:latin typeface="Helvetica" pitchFamily="2" charset="0"/>
              </a:rPr>
              <a:t>What’s new?</a:t>
            </a:r>
          </a:p>
        </p:txBody>
      </p:sp>
    </p:spTree>
    <p:extLst>
      <p:ext uri="{BB962C8B-B14F-4D97-AF65-F5344CB8AC3E}">
        <p14:creationId xmlns:p14="http://schemas.microsoft.com/office/powerpoint/2010/main" val="366679132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970018" y="4524058"/>
            <a:ext cx="8251964" cy="1013177"/>
          </a:xfrm>
        </p:spPr>
        <p:txBody>
          <a:bodyPr>
            <a:noAutofit/>
          </a:bodyPr>
          <a:lstStyle/>
          <a:p>
            <a:r>
              <a:rPr lang="en-AU" sz="3200" b="1" dirty="0">
                <a:solidFill>
                  <a:schemeClr val="bg1"/>
                </a:solidFill>
                <a:latin typeface="Helvetica" pitchFamily="2" charset="0"/>
                <a:ea typeface="Inter Black" panose="02000503000000020004" pitchFamily="2" charset="0"/>
              </a:rPr>
              <a:t>Extra support and collaborative care arrangements can be provided by your local public Alcohol and Drug Service.</a:t>
            </a:r>
          </a:p>
        </p:txBody>
      </p:sp>
      <p:pic>
        <p:nvPicPr>
          <p:cNvPr id="5" name="Graphic 4" descr="Users with solid fill">
            <a:extLst>
              <a:ext uri="{FF2B5EF4-FFF2-40B4-BE49-F238E27FC236}">
                <a16:creationId xmlns:a16="http://schemas.microsoft.com/office/drawing/2014/main" id="{32A1B9CC-100A-CE34-40B6-FEFF700003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7240" y="1320765"/>
            <a:ext cx="2837520" cy="2837520"/>
          </a:xfrm>
          <a:prstGeom prst="rect">
            <a:avLst/>
          </a:prstGeom>
        </p:spPr>
      </p:pic>
    </p:spTree>
    <p:extLst>
      <p:ext uri="{BB962C8B-B14F-4D97-AF65-F5344CB8AC3E}">
        <p14:creationId xmlns:p14="http://schemas.microsoft.com/office/powerpoint/2010/main" val="2007374891"/>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5C7C1D-840F-8FB8-250E-160FF5910129}"/>
              </a:ext>
            </a:extLst>
          </p:cNvPr>
          <p:cNvSpPr/>
          <p:nvPr/>
        </p:nvSpPr>
        <p:spPr>
          <a:xfrm>
            <a:off x="0" y="0"/>
            <a:ext cx="1561171" cy="6858000"/>
          </a:xfrm>
          <a:prstGeom prst="rect">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2916478" y="2352907"/>
            <a:ext cx="6359044" cy="1672683"/>
          </a:xfrm>
        </p:spPr>
        <p:txBody>
          <a:bodyPr>
            <a:noAutofit/>
          </a:bodyPr>
          <a:lstStyle/>
          <a:p>
            <a:pPr algn="l"/>
            <a:r>
              <a:rPr lang="en-AU" sz="3600" b="1" dirty="0">
                <a:solidFill>
                  <a:srgbClr val="003D69"/>
                </a:solidFill>
                <a:latin typeface="Helvetica" pitchFamily="2" charset="0"/>
                <a:ea typeface="Inter Black" panose="02000503000000020004" pitchFamily="2" charset="0"/>
              </a:rPr>
              <a:t>A range of digital and print resources are now available from your PHN, including…</a:t>
            </a:r>
          </a:p>
        </p:txBody>
      </p:sp>
      <p:cxnSp>
        <p:nvCxnSpPr>
          <p:cNvPr id="8" name="Straight Connector 7">
            <a:extLst>
              <a:ext uri="{FF2B5EF4-FFF2-40B4-BE49-F238E27FC236}">
                <a16:creationId xmlns:a16="http://schemas.microsoft.com/office/drawing/2014/main" id="{231C7A8F-4FFA-18D3-96EB-F983DDE44CFC}"/>
              </a:ext>
            </a:extLst>
          </p:cNvPr>
          <p:cNvCxnSpPr>
            <a:cxnSpLocks/>
          </p:cNvCxnSpPr>
          <p:nvPr/>
        </p:nvCxnSpPr>
        <p:spPr>
          <a:xfrm>
            <a:off x="8229600" y="4650059"/>
            <a:ext cx="4594302" cy="0"/>
          </a:xfrm>
          <a:prstGeom prst="line">
            <a:avLst/>
          </a:prstGeom>
          <a:ln w="38100">
            <a:solidFill>
              <a:srgbClr val="003D69"/>
            </a:solidFill>
            <a:prstDash val="dash"/>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1EBF7D45-CDA0-AAF6-E854-FAFF95D5C6D6}"/>
              </a:ext>
            </a:extLst>
          </p:cNvPr>
          <p:cNvSpPr/>
          <p:nvPr/>
        </p:nvSpPr>
        <p:spPr>
          <a:xfrm>
            <a:off x="6333892" y="4321098"/>
            <a:ext cx="1561171" cy="657922"/>
          </a:xfrm>
          <a:prstGeom prst="rightArrow">
            <a:avLst/>
          </a:prstGeom>
          <a:solidFill>
            <a:srgbClr val="003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2120770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2369633" y="632570"/>
            <a:ext cx="7727795" cy="1218378"/>
          </a:xfrm>
        </p:spPr>
        <p:txBody>
          <a:bodyPr>
            <a:noAutofit/>
          </a:bodyPr>
          <a:lstStyle/>
          <a:p>
            <a:pPr algn="l"/>
            <a:r>
              <a:rPr lang="en-AU" sz="3600" b="1" dirty="0">
                <a:solidFill>
                  <a:srgbClr val="003D69"/>
                </a:solidFill>
                <a:latin typeface="Helvetica" pitchFamily="2" charset="0"/>
                <a:ea typeface="Inter Black" panose="02000503000000020004" pitchFamily="2" charset="0"/>
              </a:rPr>
              <a:t>A quick reference guide on opioid dependence treatment options…</a:t>
            </a:r>
          </a:p>
        </p:txBody>
      </p:sp>
      <p:cxnSp>
        <p:nvCxnSpPr>
          <p:cNvPr id="8" name="Straight Connector 7">
            <a:extLst>
              <a:ext uri="{FF2B5EF4-FFF2-40B4-BE49-F238E27FC236}">
                <a16:creationId xmlns:a16="http://schemas.microsoft.com/office/drawing/2014/main" id="{231C7A8F-4FFA-18D3-96EB-F983DDE44CFC}"/>
              </a:ext>
            </a:extLst>
          </p:cNvPr>
          <p:cNvCxnSpPr>
            <a:cxnSpLocks/>
          </p:cNvCxnSpPr>
          <p:nvPr/>
        </p:nvCxnSpPr>
        <p:spPr>
          <a:xfrm>
            <a:off x="-356839" y="4650059"/>
            <a:ext cx="13180741" cy="0"/>
          </a:xfrm>
          <a:prstGeom prst="line">
            <a:avLst/>
          </a:prstGeom>
          <a:ln w="38100">
            <a:solidFill>
              <a:srgbClr val="003D69"/>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descr="A blue and white cover with white text&#10;&#10;Description automatically generated">
            <a:extLst>
              <a:ext uri="{FF2B5EF4-FFF2-40B4-BE49-F238E27FC236}">
                <a16:creationId xmlns:a16="http://schemas.microsoft.com/office/drawing/2014/main" id="{542697CE-3C7E-00FC-8D63-DD993AE95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0922">
            <a:off x="3712426" y="2595769"/>
            <a:ext cx="4767147" cy="3360070"/>
          </a:xfrm>
          <a:prstGeom prst="rect">
            <a:avLst/>
          </a:prstGeom>
          <a:ln>
            <a:solidFill>
              <a:schemeClr val="tx1"/>
            </a:solidFill>
          </a:ln>
        </p:spPr>
      </p:pic>
    </p:spTree>
    <p:extLst>
      <p:ext uri="{BB962C8B-B14F-4D97-AF65-F5344CB8AC3E}">
        <p14:creationId xmlns:p14="http://schemas.microsoft.com/office/powerpoint/2010/main" val="2256375019"/>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2232100" y="745623"/>
            <a:ext cx="7727795" cy="1217572"/>
          </a:xfrm>
        </p:spPr>
        <p:txBody>
          <a:bodyPr>
            <a:noAutofit/>
          </a:bodyPr>
          <a:lstStyle/>
          <a:p>
            <a:pPr algn="l"/>
            <a:r>
              <a:rPr lang="en-AU" sz="3600" b="1" dirty="0">
                <a:solidFill>
                  <a:srgbClr val="003D69"/>
                </a:solidFill>
                <a:latin typeface="Helvetica" pitchFamily="2" charset="0"/>
                <a:ea typeface="Inter Black" panose="02000503000000020004" pitchFamily="2" charset="0"/>
              </a:rPr>
              <a:t>A handy flowchart outlining your  management options…</a:t>
            </a:r>
          </a:p>
        </p:txBody>
      </p:sp>
      <p:cxnSp>
        <p:nvCxnSpPr>
          <p:cNvPr id="8" name="Straight Connector 7">
            <a:extLst>
              <a:ext uri="{FF2B5EF4-FFF2-40B4-BE49-F238E27FC236}">
                <a16:creationId xmlns:a16="http://schemas.microsoft.com/office/drawing/2014/main" id="{231C7A8F-4FFA-18D3-96EB-F983DDE44CFC}"/>
              </a:ext>
            </a:extLst>
          </p:cNvPr>
          <p:cNvCxnSpPr>
            <a:cxnSpLocks/>
          </p:cNvCxnSpPr>
          <p:nvPr/>
        </p:nvCxnSpPr>
        <p:spPr>
          <a:xfrm>
            <a:off x="-356839" y="4650059"/>
            <a:ext cx="13180741" cy="0"/>
          </a:xfrm>
          <a:prstGeom prst="line">
            <a:avLst/>
          </a:prstGeom>
          <a:ln w="38100">
            <a:solidFill>
              <a:srgbClr val="003D69"/>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descr="A diagram of steps&#10;&#10;Description automatically generated">
            <a:extLst>
              <a:ext uri="{FF2B5EF4-FFF2-40B4-BE49-F238E27FC236}">
                <a16:creationId xmlns:a16="http://schemas.microsoft.com/office/drawing/2014/main" id="{44ED539B-EAAC-8298-1D11-7B76248CF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38423">
            <a:off x="3550171" y="2438439"/>
            <a:ext cx="5091654" cy="3588795"/>
          </a:xfrm>
          <a:prstGeom prst="rect">
            <a:avLst/>
          </a:prstGeom>
          <a:ln>
            <a:solidFill>
              <a:schemeClr val="tx1"/>
            </a:solidFill>
          </a:ln>
        </p:spPr>
      </p:pic>
    </p:spTree>
    <p:extLst>
      <p:ext uri="{BB962C8B-B14F-4D97-AF65-F5344CB8AC3E}">
        <p14:creationId xmlns:p14="http://schemas.microsoft.com/office/powerpoint/2010/main" val="45452166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2232101" y="830767"/>
            <a:ext cx="7727795" cy="1079452"/>
          </a:xfrm>
        </p:spPr>
        <p:txBody>
          <a:bodyPr>
            <a:noAutofit/>
          </a:bodyPr>
          <a:lstStyle/>
          <a:p>
            <a:pPr algn="l"/>
            <a:r>
              <a:rPr lang="en-AU" sz="3600" b="1" dirty="0">
                <a:solidFill>
                  <a:srgbClr val="003D69"/>
                </a:solidFill>
                <a:latin typeface="Helvetica" pitchFamily="2" charset="0"/>
                <a:ea typeface="Inter Black" panose="02000503000000020004" pitchFamily="2" charset="0"/>
              </a:rPr>
              <a:t>Support at your fingertips...</a:t>
            </a:r>
            <a:br>
              <a:rPr lang="en-AU" sz="3600" b="1" dirty="0">
                <a:solidFill>
                  <a:srgbClr val="003D69"/>
                </a:solidFill>
                <a:latin typeface="Helvetica" pitchFamily="2" charset="0"/>
                <a:ea typeface="Inter Black" panose="02000503000000020004" pitchFamily="2" charset="0"/>
              </a:rPr>
            </a:br>
            <a:endParaRPr lang="en-AU" sz="3600" b="1" dirty="0">
              <a:solidFill>
                <a:srgbClr val="003D69"/>
              </a:solidFill>
              <a:latin typeface="Helvetica" pitchFamily="2" charset="0"/>
              <a:ea typeface="Inter Black" panose="02000503000000020004" pitchFamily="2" charset="0"/>
            </a:endParaRPr>
          </a:p>
        </p:txBody>
      </p:sp>
      <p:cxnSp>
        <p:nvCxnSpPr>
          <p:cNvPr id="8" name="Straight Connector 7">
            <a:extLst>
              <a:ext uri="{FF2B5EF4-FFF2-40B4-BE49-F238E27FC236}">
                <a16:creationId xmlns:a16="http://schemas.microsoft.com/office/drawing/2014/main" id="{231C7A8F-4FFA-18D3-96EB-F983DDE44CFC}"/>
              </a:ext>
            </a:extLst>
          </p:cNvPr>
          <p:cNvCxnSpPr>
            <a:cxnSpLocks/>
          </p:cNvCxnSpPr>
          <p:nvPr/>
        </p:nvCxnSpPr>
        <p:spPr>
          <a:xfrm>
            <a:off x="-356839" y="4650059"/>
            <a:ext cx="13180741" cy="0"/>
          </a:xfrm>
          <a:prstGeom prst="line">
            <a:avLst/>
          </a:prstGeom>
          <a:ln w="38100">
            <a:solidFill>
              <a:srgbClr val="003D69"/>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descr="A screenshot of a website&#10;&#10;Description automatically generated">
            <a:extLst>
              <a:ext uri="{FF2B5EF4-FFF2-40B4-BE49-F238E27FC236}">
                <a16:creationId xmlns:a16="http://schemas.microsoft.com/office/drawing/2014/main" id="{56FD6ABE-DA4E-1A9B-4B93-B5C0F4DEB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86313">
            <a:off x="3553519" y="2476614"/>
            <a:ext cx="5084956" cy="3584074"/>
          </a:xfrm>
          <a:prstGeom prst="rect">
            <a:avLst/>
          </a:prstGeom>
          <a:ln>
            <a:solidFill>
              <a:schemeClr val="tx1"/>
            </a:solidFill>
          </a:ln>
        </p:spPr>
      </p:pic>
    </p:spTree>
    <p:extLst>
      <p:ext uri="{BB962C8B-B14F-4D97-AF65-F5344CB8AC3E}">
        <p14:creationId xmlns:p14="http://schemas.microsoft.com/office/powerpoint/2010/main" val="289812024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C4F-9EF6-C5C0-63A5-676ACC270DA1}"/>
              </a:ext>
            </a:extLst>
          </p:cNvPr>
          <p:cNvSpPr>
            <a:spLocks noGrp="1"/>
          </p:cNvSpPr>
          <p:nvPr>
            <p:ph type="ctrTitle"/>
          </p:nvPr>
        </p:nvSpPr>
        <p:spPr>
          <a:xfrm>
            <a:off x="1955757" y="235715"/>
            <a:ext cx="7186872" cy="1107167"/>
          </a:xfrm>
        </p:spPr>
        <p:txBody>
          <a:bodyPr>
            <a:noAutofit/>
          </a:bodyPr>
          <a:lstStyle/>
          <a:p>
            <a:pPr algn="l"/>
            <a:r>
              <a:rPr lang="en-AU" sz="3600" b="1" dirty="0">
                <a:solidFill>
                  <a:srgbClr val="003D69"/>
                </a:solidFill>
                <a:latin typeface="Helvetica" pitchFamily="2" charset="0"/>
                <a:ea typeface="Inter Black" panose="02000503000000020004" pitchFamily="2" charset="0"/>
              </a:rPr>
              <a:t>Patient information materials…</a:t>
            </a:r>
          </a:p>
        </p:txBody>
      </p:sp>
      <p:cxnSp>
        <p:nvCxnSpPr>
          <p:cNvPr id="8" name="Straight Connector 7">
            <a:extLst>
              <a:ext uri="{FF2B5EF4-FFF2-40B4-BE49-F238E27FC236}">
                <a16:creationId xmlns:a16="http://schemas.microsoft.com/office/drawing/2014/main" id="{231C7A8F-4FFA-18D3-96EB-F983DDE44CFC}"/>
              </a:ext>
            </a:extLst>
          </p:cNvPr>
          <p:cNvCxnSpPr>
            <a:cxnSpLocks/>
          </p:cNvCxnSpPr>
          <p:nvPr/>
        </p:nvCxnSpPr>
        <p:spPr>
          <a:xfrm>
            <a:off x="-356839" y="4650059"/>
            <a:ext cx="13180741" cy="0"/>
          </a:xfrm>
          <a:prstGeom prst="line">
            <a:avLst/>
          </a:prstGeom>
          <a:ln w="38100">
            <a:solidFill>
              <a:srgbClr val="003D69"/>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descr="A blue and white sign with white text&#10;&#10;Description automatically generated">
            <a:extLst>
              <a:ext uri="{FF2B5EF4-FFF2-40B4-BE49-F238E27FC236}">
                <a16:creationId xmlns:a16="http://schemas.microsoft.com/office/drawing/2014/main" id="{DF7F47FE-26A5-E89C-A62E-EA53E20B0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7169">
            <a:off x="3419712" y="2308530"/>
            <a:ext cx="3000346" cy="4244037"/>
          </a:xfrm>
          <a:prstGeom prst="rect">
            <a:avLst/>
          </a:prstGeom>
          <a:ln>
            <a:solidFill>
              <a:schemeClr val="tx1"/>
            </a:solidFill>
          </a:ln>
        </p:spPr>
      </p:pic>
      <p:pic>
        <p:nvPicPr>
          <p:cNvPr id="10" name="Picture 9" descr="A screenshot of a computer&#10;&#10;Description automatically generated">
            <a:extLst>
              <a:ext uri="{FF2B5EF4-FFF2-40B4-BE49-F238E27FC236}">
                <a16:creationId xmlns:a16="http://schemas.microsoft.com/office/drawing/2014/main" id="{90289056-C3FF-5F7B-B44B-AEF7E0097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4391">
            <a:off x="5865993" y="3537124"/>
            <a:ext cx="2104632" cy="2977036"/>
          </a:xfrm>
          <a:prstGeom prst="rect">
            <a:avLst/>
          </a:prstGeom>
          <a:ln>
            <a:solidFill>
              <a:schemeClr val="tx1"/>
            </a:solidFill>
          </a:ln>
        </p:spPr>
      </p:pic>
      <p:grpSp>
        <p:nvGrpSpPr>
          <p:cNvPr id="15" name="Group 14">
            <a:extLst>
              <a:ext uri="{FF2B5EF4-FFF2-40B4-BE49-F238E27FC236}">
                <a16:creationId xmlns:a16="http://schemas.microsoft.com/office/drawing/2014/main" id="{CE475152-E9DE-D8EE-E6E1-9AA30570E684}"/>
              </a:ext>
            </a:extLst>
          </p:cNvPr>
          <p:cNvGrpSpPr/>
          <p:nvPr/>
        </p:nvGrpSpPr>
        <p:grpSpPr>
          <a:xfrm rot="1000352">
            <a:off x="6813717" y="4561229"/>
            <a:ext cx="1870267" cy="1870267"/>
            <a:chOff x="2064153" y="122664"/>
            <a:chExt cx="6858000" cy="6858000"/>
          </a:xfrm>
        </p:grpSpPr>
        <p:pic>
          <p:nvPicPr>
            <p:cNvPr id="12" name="Picture 11" descr="A screenshot of a cell phone&#10;&#10;Description automatically generated">
              <a:extLst>
                <a:ext uri="{FF2B5EF4-FFF2-40B4-BE49-F238E27FC236}">
                  <a16:creationId xmlns:a16="http://schemas.microsoft.com/office/drawing/2014/main" id="{2624414E-B49F-E842-0D86-D1367B354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153" y="122664"/>
              <a:ext cx="3429000" cy="6858000"/>
            </a:xfrm>
            <a:prstGeom prst="rect">
              <a:avLst/>
            </a:prstGeom>
            <a:ln>
              <a:solidFill>
                <a:schemeClr val="tx1"/>
              </a:solidFill>
            </a:ln>
          </p:spPr>
        </p:pic>
        <p:pic>
          <p:nvPicPr>
            <p:cNvPr id="14" name="Picture 13" descr="A blue and orange screen with white text&#10;&#10;Description automatically generated">
              <a:extLst>
                <a:ext uri="{FF2B5EF4-FFF2-40B4-BE49-F238E27FC236}">
                  <a16:creationId xmlns:a16="http://schemas.microsoft.com/office/drawing/2014/main" id="{9E863F92-DFDF-EA40-25E2-ECD51DC7B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4153" y="122664"/>
              <a:ext cx="3429000" cy="6858000"/>
            </a:xfrm>
            <a:prstGeom prst="rect">
              <a:avLst/>
            </a:prstGeom>
            <a:ln>
              <a:solidFill>
                <a:schemeClr val="tx1"/>
              </a:solidFill>
            </a:ln>
          </p:spPr>
        </p:pic>
      </p:grpSp>
    </p:spTree>
    <p:extLst>
      <p:ext uri="{BB962C8B-B14F-4D97-AF65-F5344CB8AC3E}">
        <p14:creationId xmlns:p14="http://schemas.microsoft.com/office/powerpoint/2010/main" val="1950712006"/>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1bc5c6-0353-47e3-a50e-926bbd5ae284">
      <Terms xmlns="http://schemas.microsoft.com/office/infopath/2007/PartnerControls"/>
    </lcf76f155ced4ddcb4097134ff3c332f>
    <TaxCatchAll xmlns="3e035340-2944-4727-9f74-27603fa6c1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BFD50E9DB5044C95C7F93F7A3CA1CB" ma:contentTypeVersion="17" ma:contentTypeDescription="Create a new document." ma:contentTypeScope="" ma:versionID="5fdbeca356f50286761fc78aa9309a3e">
  <xsd:schema xmlns:xsd="http://www.w3.org/2001/XMLSchema" xmlns:xs="http://www.w3.org/2001/XMLSchema" xmlns:p="http://schemas.microsoft.com/office/2006/metadata/properties" xmlns:ns2="051bc5c6-0353-47e3-a50e-926bbd5ae284" xmlns:ns3="741a52ba-dfb6-4930-b83f-0fa0006f4cb4" xmlns:ns4="3e035340-2944-4727-9f74-27603fa6c14a" targetNamespace="http://schemas.microsoft.com/office/2006/metadata/properties" ma:root="true" ma:fieldsID="d04ece94ff658791b492e5e98b494880" ns2:_="" ns3:_="" ns4:_="">
    <xsd:import namespace="051bc5c6-0353-47e3-a50e-926bbd5ae284"/>
    <xsd:import namespace="741a52ba-dfb6-4930-b83f-0fa0006f4cb4"/>
    <xsd:import namespace="3e035340-2944-4727-9f74-27603fa6c1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1bc5c6-0353-47e3-a50e-926bbd5ae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8e950ff-f1bc-4f65-9ab7-38c216eebb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1a52ba-dfb6-4930-b83f-0fa0006f4c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35340-2944-4727-9f74-27603fa6c14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751faf2-883a-45e7-a997-4493cccee4f1}" ma:internalName="TaxCatchAll" ma:showField="CatchAllData" ma:web="741a52ba-dfb6-4930-b83f-0fa0006f4c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20F1D1-2178-4DBC-9459-74D2C00E9160}">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e8b30a27-85d5-4928-8e9a-2b9cde2832a1"/>
    <ds:schemaRef ds:uri="http://schemas.openxmlformats.org/package/2006/metadata/core-properties"/>
    <ds:schemaRef ds:uri="ad502731-3d1e-435c-be83-c6d96bd806c0"/>
    <ds:schemaRef ds:uri="http://www.w3.org/XML/1998/namespace"/>
    <ds:schemaRef ds:uri="051bc5c6-0353-47e3-a50e-926bbd5ae284"/>
    <ds:schemaRef ds:uri="3e035340-2944-4727-9f74-27603fa6c14a"/>
  </ds:schemaRefs>
</ds:datastoreItem>
</file>

<file path=customXml/itemProps2.xml><?xml version="1.0" encoding="utf-8"?>
<ds:datastoreItem xmlns:ds="http://schemas.openxmlformats.org/officeDocument/2006/customXml" ds:itemID="{6551B3FD-71DB-43A8-A82B-90E04237F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1bc5c6-0353-47e3-a50e-926bbd5ae284"/>
    <ds:schemaRef ds:uri="741a52ba-dfb6-4930-b83f-0fa0006f4cb4"/>
    <ds:schemaRef ds:uri="3e035340-2944-4727-9f74-27603fa6c1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44CE6B-2667-4E2C-8955-13B3CAD172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414</TotalTime>
  <Words>345</Words>
  <Application>Microsoft Office PowerPoint</Application>
  <PresentationFormat>Widescreen</PresentationFormat>
  <Paragraphs>29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Helvetica</vt:lpstr>
      <vt:lpstr>Inter</vt:lpstr>
      <vt:lpstr>Inter Black</vt:lpstr>
      <vt:lpstr>Office Theme</vt:lpstr>
      <vt:lpstr>Supporting patients who are dependent on opioids is now easier than ever…</vt:lpstr>
      <vt:lpstr>...and GPs are ideally placed to support patients with low to moderate dependence...</vt:lpstr>
      <vt:lpstr>ODT medications are now easier to prescribe and are more affordable, convenient and accessible for your patients.</vt:lpstr>
      <vt:lpstr>Extra support and collaborative care arrangements can be provided by your local public Alcohol and Drug Service.</vt:lpstr>
      <vt:lpstr>A range of digital and print resources are now available from your PHN, including…</vt:lpstr>
      <vt:lpstr>A quick reference guide on opioid dependence treatment options…</vt:lpstr>
      <vt:lpstr>A handy flowchart outlining your  management options…</vt:lpstr>
      <vt:lpstr>Support at your fingertips... </vt:lpstr>
      <vt:lpstr>Patient information materials…</vt:lpstr>
      <vt:lpstr>Long acting injection buprenorphine medication demonstration video - suitable for all clinical staff.</vt:lpstr>
      <vt:lpstr>Engaging and managing patients - with support from specialist AOD services - benefits everyone. </vt:lpstr>
      <vt:lpstr>PowerPoint Presentation</vt:lpstr>
      <vt:lpstr>You can find these resources and more on the Insight website.</vt:lpstr>
      <vt:lpstr>ODT medications are now subsidised through the Pharmaceutical Benefits Scheme (PBS), making them affordable for patients.</vt:lpstr>
      <vt:lpstr>There are no extra patient charges for consultation, administration, dosing or dispensing at community pharmacies.</vt:lpstr>
      <vt:lpstr>Telephone-based clinical advice with Addiction Medicine Specialists is available 7-days a week in Queensland.</vt:lpstr>
      <vt:lpstr>The process for GPs to become authorised to prescribe ODT medications in Queensland has been simplified.</vt:lpstr>
      <vt:lpstr>You can enter into a collaborative care arrangement with your local public AOD service to co-support your patient.</vt:lpstr>
      <vt:lpstr>Supporting patients who are dependent on opioids is now easier than ever…</vt:lpstr>
      <vt:lpstr>These resources are an initiative of all seven PHNs across Queensland made possible with the support of the Australian Government's PHN Program.   All resources have been produced in collaboration with Insight: Centre for Alcohol and Drug Training and Workforce Development, Queensland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and managing patients who are dependent on either prescribed or illicit opioids can be challenging</dc:title>
  <dc:creator>Jeff Buckley</dc:creator>
  <cp:lastModifiedBy>Jeff Buckley</cp:lastModifiedBy>
  <cp:revision>36</cp:revision>
  <dcterms:created xsi:type="dcterms:W3CDTF">2024-04-30T04:58:10Z</dcterms:created>
  <dcterms:modified xsi:type="dcterms:W3CDTF">2024-05-14T05:40:33Z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0x010100DCBFD50E9DB5044C95C7F93F7A3CA1CB</vt:lpwstr>
  </property>
  <property fmtid="{D5CDD505-2E9C-101B-9397-08002B2CF9AE}" pid="3" name="MediaServiceImageTags">
    <vt:lpwstr/>
  </property>
</Properties>
</file>